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Raleway SemiBold"/>
      <p:regular r:id="rId72"/>
      <p:bold r:id="rId73"/>
      <p:italic r:id="rId74"/>
      <p:boldItalic r:id="rId75"/>
    </p:embeddedFont>
    <p:embeddedFont>
      <p:font typeface="Raleway"/>
      <p:regular r:id="rId76"/>
      <p:bold r:id="rId77"/>
      <p:italic r:id="rId78"/>
      <p:boldItalic r:id="rId79"/>
    </p:embeddedFont>
    <p:embeddedFont>
      <p:font typeface="Montserrat SemiBold"/>
      <p:regular r:id="rId80"/>
      <p:bold r:id="rId81"/>
      <p:italic r:id="rId82"/>
      <p:boldItalic r:id="rId83"/>
    </p:embeddedFont>
    <p:embeddedFont>
      <p:font typeface="Roboto"/>
      <p:regular r:id="rId84"/>
      <p:bold r:id="rId85"/>
      <p:italic r:id="rId86"/>
      <p:boldItalic r:id="rId87"/>
    </p:embeddedFont>
    <p:embeddedFont>
      <p:font typeface="Staatliches"/>
      <p:regular r:id="rId88"/>
    </p:embeddedFont>
    <p:embeddedFont>
      <p:font typeface="Montserrat"/>
      <p:regular r:id="rId89"/>
      <p:bold r:id="rId90"/>
      <p:italic r:id="rId91"/>
      <p:boldItalic r:id="rId92"/>
    </p:embeddedFont>
    <p:embeddedFont>
      <p:font typeface="Raleway Medium"/>
      <p:regular r:id="rId93"/>
      <p:bold r:id="rId94"/>
      <p:italic r:id="rId95"/>
      <p:boldItalic r:id="rId96"/>
    </p:embeddedFont>
    <p:embeddedFont>
      <p:font typeface="Proxima Nova Semibold"/>
      <p:regular r:id="rId97"/>
      <p:bold r:id="rId98"/>
      <p:boldItalic r:id="rId99"/>
    </p:embeddedFont>
    <p:embeddedFont>
      <p:font typeface="Barlow Light"/>
      <p:regular r:id="rId100"/>
      <p:bold r:id="rId101"/>
      <p:italic r:id="rId102"/>
      <p:boldItalic r:id="rId103"/>
    </p:embeddedFont>
    <p:embeddedFont>
      <p:font typeface="Barlow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655045-D48F-4A77-AEC5-AC8897850DC2}">
  <a:tblStyle styleId="{DD655045-D48F-4A77-AEC5-AC8897850D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2F9"/>
          </a:solidFill>
        </a:fill>
      </a:tcStyle>
    </a:wholeTbl>
    <a:band1H>
      <a:tcTxStyle/>
      <a:tcStyle>
        <a:fill>
          <a:solidFill>
            <a:srgbClr val="CAE5F2"/>
          </a:solidFill>
        </a:fill>
      </a:tcStyle>
    </a:band1H>
    <a:band2H>
      <a:tcTxStyle/>
    </a:band2H>
    <a:band1V>
      <a:tcTxStyle/>
      <a:tcStyle>
        <a:fill>
          <a:solidFill>
            <a:srgbClr val="CAE5F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Barlow-boldItalic.fntdata"/><Relationship Id="rId106" Type="http://schemas.openxmlformats.org/officeDocument/2006/relationships/font" Target="fonts/Barlow-italic.fntdata"/><Relationship Id="rId105" Type="http://schemas.openxmlformats.org/officeDocument/2006/relationships/font" Target="fonts/Barlow-bold.fntdata"/><Relationship Id="rId104" Type="http://schemas.openxmlformats.org/officeDocument/2006/relationships/font" Target="fonts/Barlow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BarlowLight-boldItalic.fntdata"/><Relationship Id="rId102" Type="http://schemas.openxmlformats.org/officeDocument/2006/relationships/font" Target="fonts/BarlowLight-italic.fntdata"/><Relationship Id="rId101" Type="http://schemas.openxmlformats.org/officeDocument/2006/relationships/font" Target="fonts/BarlowLight-bold.fntdata"/><Relationship Id="rId100" Type="http://schemas.openxmlformats.org/officeDocument/2006/relationships/font" Target="fonts/BarlowLight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alewayMedium-italic.fntdata"/><Relationship Id="rId94" Type="http://schemas.openxmlformats.org/officeDocument/2006/relationships/font" Target="fonts/RalewayMedium-bold.fntdata"/><Relationship Id="rId97" Type="http://schemas.openxmlformats.org/officeDocument/2006/relationships/font" Target="fonts/ProximaNovaSemibold-regular.fntdata"/><Relationship Id="rId96" Type="http://schemas.openxmlformats.org/officeDocument/2006/relationships/font" Target="fonts/RalewayMedium-boldItalic.fntdata"/><Relationship Id="rId11" Type="http://schemas.openxmlformats.org/officeDocument/2006/relationships/slide" Target="slides/slide4.xml"/><Relationship Id="rId99" Type="http://schemas.openxmlformats.org/officeDocument/2006/relationships/font" Target="fonts/ProximaNovaSemibold-boldItalic.fntdata"/><Relationship Id="rId10" Type="http://schemas.openxmlformats.org/officeDocument/2006/relationships/slide" Target="slides/slide3.xml"/><Relationship Id="rId98" Type="http://schemas.openxmlformats.org/officeDocument/2006/relationships/font" Target="fonts/ProximaNovaSemibold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Montserrat-italic.fntdata"/><Relationship Id="rId90" Type="http://schemas.openxmlformats.org/officeDocument/2006/relationships/font" Target="fonts/Montserrat-bold.fntdata"/><Relationship Id="rId93" Type="http://schemas.openxmlformats.org/officeDocument/2006/relationships/font" Target="fonts/RalewayMedium-regular.fntdata"/><Relationship Id="rId92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-regular.fntdata"/><Relationship Id="rId83" Type="http://schemas.openxmlformats.org/officeDocument/2006/relationships/font" Target="fonts/MontserratSemiBold-boldItalic.fntdata"/><Relationship Id="rId86" Type="http://schemas.openxmlformats.org/officeDocument/2006/relationships/font" Target="fonts/Roboto-italic.fntdata"/><Relationship Id="rId85" Type="http://schemas.openxmlformats.org/officeDocument/2006/relationships/font" Target="fonts/Roboto-bold.fntdata"/><Relationship Id="rId88" Type="http://schemas.openxmlformats.org/officeDocument/2006/relationships/font" Target="fonts/Staatliches-regular.fntdata"/><Relationship Id="rId87" Type="http://schemas.openxmlformats.org/officeDocument/2006/relationships/font" Target="fonts/Roboto-boldItalic.fntdata"/><Relationship Id="rId89" Type="http://schemas.openxmlformats.org/officeDocument/2006/relationships/font" Target="fonts/Montserrat-regular.fntdata"/><Relationship Id="rId80" Type="http://schemas.openxmlformats.org/officeDocument/2006/relationships/font" Target="fonts/MontserratSemiBold-regular.fntdata"/><Relationship Id="rId82" Type="http://schemas.openxmlformats.org/officeDocument/2006/relationships/font" Target="fonts/MontserratSemiBold-italic.fntdata"/><Relationship Id="rId81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SemiBold-bold.fntdata"/><Relationship Id="rId72" Type="http://schemas.openxmlformats.org/officeDocument/2006/relationships/font" Target="fonts/RalewaySemiBold-regular.fntdata"/><Relationship Id="rId75" Type="http://schemas.openxmlformats.org/officeDocument/2006/relationships/font" Target="fonts/RalewaySemiBold-boldItalic.fntdata"/><Relationship Id="rId74" Type="http://schemas.openxmlformats.org/officeDocument/2006/relationships/font" Target="fonts/RalewaySemiBold-italic.fntdata"/><Relationship Id="rId77" Type="http://schemas.openxmlformats.org/officeDocument/2006/relationships/font" Target="fonts/Raleway-bold.fntdata"/><Relationship Id="rId76" Type="http://schemas.openxmlformats.org/officeDocument/2006/relationships/font" Target="fonts/Raleway-regular.fntdata"/><Relationship Id="rId79" Type="http://schemas.openxmlformats.org/officeDocument/2006/relationships/font" Target="fonts/Raleway-boldItalic.fntdata"/><Relationship Id="rId78" Type="http://schemas.openxmlformats.org/officeDocument/2006/relationships/font" Target="fonts/Raleway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tlassian.com/jira-software-cloud/docs/set-up-the-roadmap/#Only-Parent-and-Standard-issue-types-show-on-your-roadmap" TargetMode="External"/><Relationship Id="rId3" Type="http://schemas.openxmlformats.org/officeDocument/2006/relationships/hyperlink" Target="https://support.atlassian.com/jira-software-cloud/docs/set-up-the-roadmap/#An-epic-issue-type-must-exist-and-be-included-in-your-project-via-JQL" TargetMode="External"/><Relationship Id="rId4" Type="http://schemas.openxmlformats.org/officeDocument/2006/relationships/hyperlink" Target="https://support.atlassian.com/jira-software-cloud/docs/set-up-the-roadmap/#Your-roadmap-cannot-exceed-3-000-issues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3aee37cf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23aee37cf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After that you can add your project name and alias here.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remember from last lesson when you write project name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a key </a:t>
            </a:r>
            <a:r>
              <a:rPr lang="tr-TR" sz="1400">
                <a:solidFill>
                  <a:srgbClr val="3A3F50"/>
                </a:solidFill>
              </a:rPr>
              <a:t>automatically</a:t>
            </a:r>
            <a:r>
              <a:rPr lang="tr-TR" sz="1400">
                <a:solidFill>
                  <a:srgbClr val="3A3F50"/>
                </a:solidFill>
              </a:rPr>
              <a:t> generated.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we can create a project as it is recommended by the jira software or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change template and type of the management type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First change the template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3aee37cf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23aee37cf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For project templates there are 3 choices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Kanban- Scrum or Bug tracking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first you can choose scrum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3aee37cf2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23aee37cf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will see some information about scrum template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choose “use template”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3aee37cf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23aee37c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After this you will see another menu to choose project type.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We will use team managed project from here.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Company managed project type is a little more complicated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add versions of issues,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deal with more reporting options.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for now we choose team managed projects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3aee37cf2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123aee37c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Now we made all  changes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We selected Scrum for template and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team-managed for type.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Ok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Now we can create our project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3aee37cf2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23aee37c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After that it asks whether we want to make an integration with other tools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skip this 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Any time some tools can be integrated to the project.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3aee37cf2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3aee37cf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This is for other team members you want to add to the project.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 can add now or later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3aee37cf2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3aee37cf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Here it is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your project board in jira is ready to use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Now I will make it directly from jira 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go to atlassian.com and together we will set up our atlassian workspace on jira cloud and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3A3F50"/>
                </a:solidFill>
              </a:rPr>
              <a:t> create our first project</a:t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aee37cf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23aee37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we will learn how to create a project in our  jira software workspace.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f3a2140e9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6f3a2140e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In your board on top menu choose projects 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now you can see which projects you have on your workspace.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Now  create a new  project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AutoNum type="arabicPeriod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Projects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Create project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in the navigation bar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on the projects page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“create projects” on top right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after that it is the same as we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created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a project at the beginning.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9be738b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9be738b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400">
                <a:solidFill>
                  <a:schemeClr val="dk1"/>
                </a:solidFill>
              </a:rPr>
              <a:t>🍐 This is a Pear Deck Multiple Choice Slide. Your current options are: A: I finished completely., B: I finished partially., C: No, I didn't finish.,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400">
                <a:solidFill>
                  <a:schemeClr val="dk1"/>
                </a:solidFill>
              </a:rPr>
              <a:t>🍐  To edit the type of question or choices, go back to the "Ask Students a Question" in the Pear Deck sidebar.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de0516da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1de0516d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Now I want to explain the difference of project templates when creating a project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Jira Software comes with a variety of project templates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Those templates  help teams get set up quickly to a specific purpose of the team or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 specific  use.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These templates include pre-configured issue types,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workflows and some other features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de0516da5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1de0516d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If you chose  scrum template your projects will be like this.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Your project comes with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with a board, backlog, and roadmap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If your team or company uses scrum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with sprints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this template best fits to you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tr-T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You can Plan upcoming work in a backlog</a:t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tr-T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Organize cycles of work into sprints</a:t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tr-T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 Understand your team’s velocity and capacity with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sprint report and velocity chart</a:t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de0516da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1de0516d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chemeClr val="dk1"/>
                </a:solidFill>
              </a:rPr>
              <a:t>If you chose  kanban  template your projects will be like this.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chemeClr val="dk1"/>
                </a:solidFill>
              </a:rPr>
              <a:t>Your project comes with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with a board and a roadmap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Choose the kanban template if your team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implements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Kanban methodology.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Kanban template  helps teams visualize their work,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limit work currently in progress, and maximize efficiency.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de0516da5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1de0516da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chemeClr val="dk1"/>
                </a:solidFill>
              </a:rPr>
              <a:t>If you chose  Bug tracking  template your projects will be like this.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Bug tracking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manages a list of development tasks and bugs.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It’s best for teams that are capturing, tracking, and resolving bugs.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See all your bugs in one place.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Once you’ve identified a bug,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capture its details by creating an issue from anywhere in your project.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de0516da5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1de0516d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We have created a project with scrum template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LETS CREATE TOGETHER A PROJECT WITH KANBAN TEMPLATE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(((go to your jira site, and and create from browser)))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9be738b7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9be738b7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True, B: False,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9be738b79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9be738b79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True, B: False,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true</a:t>
            </a:r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de0516da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11de0516d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go to your first project with scrum template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We will talk about scrum board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everybody must see a project board like this.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This is our project board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Montserrat Light"/>
              <a:buChar char="▸"/>
            </a:pPr>
            <a:r>
              <a:rPr lang="tr-TR" sz="14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backlog is a list of issues that can be created for your project. </a:t>
            </a:r>
            <a:endParaRPr sz="14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 is a dedicated space for defining the  work of your team </a:t>
            </a:r>
            <a:endParaRPr sz="14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your backlog is where you plan your  work to be done in future sprints.</a:t>
            </a:r>
            <a:endParaRPr sz="14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de0516da5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1de0516da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Montserrat Light"/>
              <a:buChar char="▸"/>
            </a:pPr>
            <a:r>
              <a:rPr lang="tr-TR" sz="14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can create issues and sprints in the backlog. </a:t>
            </a:r>
            <a:endParaRPr sz="14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Montserrat Light"/>
              <a:buChar char="▸"/>
            </a:pPr>
            <a:r>
              <a:rPr lang="tr-TR" sz="14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can add issues to a sprint so that your team can work on it.</a:t>
            </a:r>
            <a:endParaRPr sz="14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backlog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of a Scrum board shows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the issues for your project grouped into a backlog and sprints.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In the Scrum backlog, you can create and update issues,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drag and drop issues, to assign them to sprints,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manage epics, and more.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You'd typically use the Scrum backlog when building a backlog of issues,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and planning a sprint.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f2d74927e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7f2d7492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Barlow Light"/>
              <a:buChar char="▸"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roadmap view is valuable for creating and</a:t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planning long-term projects. </a:t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Montserrat"/>
              <a:buChar char="▸"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It visualizes data from your issues </a:t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in a Gantt chart so that you can manage your team's work </a:t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Montserrat"/>
              <a:buChar char="▸"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Timeline section includes timeline bars</a:t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tr-TR" sz="14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which show how long your tasks scheduled to complete</a:t>
            </a:r>
            <a:r>
              <a:rPr b="1" lang="tr-TR"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roadmap view is a useful tool for planning future work,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but there are limits on what it can show :</a:t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 u="sng">
                <a:solidFill>
                  <a:srgbClr val="0065FF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Only Parent and Standard issue types show on your roadmap</a:t>
            </a:r>
            <a:endParaRPr sz="1400" u="sng">
              <a:solidFill>
                <a:srgbClr val="0065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default Parent issue type in Jira Software is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epic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, and the default Standard types are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story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005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0052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epic-type issue must exist and be included in your project </a:t>
            </a:r>
            <a:endParaRPr sz="1400">
              <a:solidFill>
                <a:srgbClr val="005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52CC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</a:rPr>
              <a:t>All issues need to come from one- same  project</a:t>
            </a:r>
            <a:endParaRPr sz="1400">
              <a:solidFill>
                <a:srgbClr val="005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0052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Your roadmap cannot exceed 3,000 issues</a:t>
            </a:r>
            <a:endParaRPr sz="1400">
              <a:solidFill>
                <a:srgbClr val="005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de0516da5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1de0516d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roadmap view uses your project’s board as its issue source.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As you create issues in your project, they're automatically added to your roadmap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also make new issues directly on your roadmap view.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 create epic and under epic you can create stories and tasks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72B4D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 general review of creating a Project will be displayed.</a:t>
            </a:r>
            <a:endParaRPr b="1"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Issues are the packets of work that need to be completed in a project.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Issues are the core of the Jira applications because all the team collaboration happens around issues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202124"/>
                </a:solidFill>
                <a:highlight>
                  <a:srgbClr val="FFFFFF"/>
                </a:highlight>
              </a:rPr>
              <a:t>Issue types </a:t>
            </a:r>
            <a:r>
              <a:rPr b="1" lang="tr-TR" sz="1400">
                <a:solidFill>
                  <a:srgbClr val="202124"/>
                </a:solidFill>
                <a:highlight>
                  <a:srgbClr val="FFFFFF"/>
                </a:highlight>
              </a:rPr>
              <a:t>are  different types of work in unique ways</a:t>
            </a:r>
            <a:r>
              <a:rPr lang="tr-TR" sz="1400">
                <a:solidFill>
                  <a:srgbClr val="202124"/>
                </a:solidFill>
                <a:highlight>
                  <a:srgbClr val="FFFFFF"/>
                </a:highlight>
              </a:rPr>
              <a:t>, 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202124"/>
                </a:solidFill>
                <a:highlight>
                  <a:srgbClr val="FFFFFF"/>
                </a:highlight>
              </a:rPr>
              <a:t>try  help you identify, categorize, and report on your team's work across your Jira site.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202124"/>
                </a:solidFill>
                <a:highlight>
                  <a:srgbClr val="FFFFFF"/>
                </a:highlight>
              </a:rPr>
              <a:t> They can help your team build more structure into your working process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202124"/>
                </a:solidFill>
                <a:highlight>
                  <a:srgbClr val="FFFFFF"/>
                </a:highlight>
              </a:rPr>
              <a:t>.Each Jira product comes with default issue types to suit the needs of your projects and teams.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By default, Jira supports three levels of hierarchy: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i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Epic issues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, which represent high-level and bigger pieces of work in Jira.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i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Standard issues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represent regular business tasks. Story task and bug are standart issues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In Jira, standard issues are where daily work is discussed and carried out by team members.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i="1"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Subtask issues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, which can help your team break a standard issue into smaller chunks.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This can be helpful if your team has a task that requires multiple people working on it,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d7ae1a3e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1d7ae1a3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Parent and child are terms that describe a type of relationship between issues: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 parent issue is an issue that sits above another issue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 child issue is an issue that sits below another issue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This means that the parent and child relationship isn’t limited to specific issue types.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Rather, any issue type can be both a parent and a child issue —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only exception is  subtasks,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subtask  can only be a child because  there aren’t any issue types below it in the hierarchy.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For example, if you have this issue hierarchy: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Epic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Story, Task, Bug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Subtask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Then: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As a parent issue, an epic can have stories, tasks, and bugs as child issues.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As a parent issue, a story,  task or bug can have subtasks as child issues.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 subtask can’t have any child issues.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9be738b79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9be738b7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There are often multiple stories in an epic., B: There are often multiple epics in a story.,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f3a2140e9_0_8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6f3a2140e9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Here you can see some issue type samples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9be738b79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9be738b79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users, B: development plans, C: issues, D: permissions,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issues are made up of issue fields,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and the issue fields contain data about the issue.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This data is important,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as it helps define the issue, and can contain important information about the issue,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such as a summary, a description, due dates,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9be738b7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9be738b7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Yes, B: No,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Have you created your </a:t>
            </a:r>
            <a:br>
              <a:rPr lang="tr-TR" sz="14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tr-TR" sz="14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Jira Software Cloud site?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d7ae1a3e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11d7ae1a3e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can: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Change a field's behavior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(such as change a field's description, make a field hidden or visible,).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&gt;&gt;(show from create issue button)&lt;&lt;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9be738b79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9be738b79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True, B: False,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f3a2140e9_0_7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6f3a2140e9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it is time to make our hands dirty.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We will </a:t>
            </a:r>
            <a:r>
              <a:rPr lang="tr-TR" sz="1400"/>
              <a:t>create</a:t>
            </a:r>
            <a:r>
              <a:rPr lang="tr-TR" sz="1400"/>
              <a:t> epics, stories and tasks together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So far We have created a project but it is empty.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we will fill it with some issues.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we are starting  to </a:t>
            </a:r>
            <a:r>
              <a:rPr lang="tr-TR" sz="1400"/>
              <a:t>plan</a:t>
            </a:r>
            <a:r>
              <a:rPr lang="tr-TR" sz="1400"/>
              <a:t> our project.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First we will create epics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We can create epics  from Roadmap view and also from Backlog view.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First lets create some of the epics from Roadmap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I will </a:t>
            </a:r>
            <a:r>
              <a:rPr lang="tr-TR" sz="1400"/>
              <a:t>write the epics from class chat and we all create them in our jira software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go to roadmap.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Epics: </a:t>
            </a:r>
            <a:endParaRPr sz="1400"/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Used Car Trader website design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Used Car Trader Website Unregistered User Services</a:t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de0516da5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1de0516d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Second way to create epics is from backlog view.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Normally you can not see epics in your backlog because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backlog is a list of “to do’s”. So only user stories and tasks are on the backlog.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But you can also choose to see epics on backlog view.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First go to epic button here. And choose to see “Epic Panel”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Lets create some epics from here.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Epics: 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Used Car Trader Website Registered User Services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Used Car Trader Website Payment Services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de0516da5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1de0516da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we will create stories and tasks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1400">
                <a:solidFill>
                  <a:srgbClr val="FF0000"/>
                </a:solidFill>
              </a:rPr>
              <a:t>One option </a:t>
            </a:r>
            <a:r>
              <a:rPr lang="tr-TR" sz="1400"/>
              <a:t>to create a user story or a task is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creating it from Roadmap view directly under an epic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Create this user story under the first epic: </a:t>
            </a:r>
            <a:endParaRPr sz="1400"/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As a user I want to navigate my settings from landing pages that it will be easy to log in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also create tasks </a:t>
            </a:r>
            <a:endParaRPr sz="14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lets create a task again under first epic::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Create Template in Figma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0160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Prepare Frontend Structure Pseudo Code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new logo</a:t>
            </a:r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de0516da5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1de0516d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1400">
                <a:solidFill>
                  <a:srgbClr val="FF0000"/>
                </a:solidFill>
              </a:rPr>
              <a:t>The second  option</a:t>
            </a:r>
            <a:r>
              <a:rPr lang="tr-TR" sz="1400"/>
              <a:t> to create a user story or a task is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creating it from Board view directly  in your backlog list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By default it creates story when you click “create  Issue” button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But </a:t>
            </a:r>
            <a:r>
              <a:rPr lang="tr-TR" sz="1400"/>
              <a:t>you</a:t>
            </a:r>
            <a:r>
              <a:rPr lang="tr-TR" sz="1400"/>
              <a:t> can change it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Create some User stories:: </a:t>
            </a:r>
            <a:endParaRPr sz="1400"/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( epic : Used Car Trader Website Unregistered User Services)</a:t>
            </a:r>
            <a:endParaRPr sz="1400">
              <a:solidFill>
                <a:schemeClr val="dk1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EBECF0"/>
                </a:highlight>
                <a:latin typeface="Roboto"/>
                <a:ea typeface="Roboto"/>
                <a:cs typeface="Roboto"/>
                <a:sym typeface="Roboto"/>
              </a:rPr>
              <a:t>As an unregistered user, I want to register on the website, So that I can buy the listed cars and sell my own car.</a:t>
            </a:r>
            <a:endParaRPr sz="1400"/>
          </a:p>
          <a:p>
            <a:pPr indent="0" lvl="0" marL="101600" marR="10160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a registered user, I want to save my cars on the website, So that I can get an instant valuation.</a:t>
            </a:r>
            <a:endParaRPr sz="1400">
              <a:solidFill>
                <a:srgbClr val="77777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01600" marR="10160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a registered user, I want to save the favorite adverts, So that I can easily return to these adverts later.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lets create a task::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 sz="14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 usability testing for registered user module</a:t>
            </a:r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de0516da5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11de0516da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We can add stories and tasks to an epic.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First click on top of an issue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on the right side Issue  panel will open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At top there is a epic button </a:t>
            </a:r>
            <a:r>
              <a:rPr lang="tr-TR" sz="1400"/>
              <a:t>click</a:t>
            </a:r>
            <a:r>
              <a:rPr lang="tr-TR" sz="1400"/>
              <a:t> on it and choose the epic you want to add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de0516da5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11de0516da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There is one more option to add the </a:t>
            </a:r>
            <a:r>
              <a:rPr lang="tr-TR" sz="1400"/>
              <a:t>stories and tasks to an epic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There is a menu button right side of the issues.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Click on it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and click on “Add Parent” button</a:t>
            </a:r>
            <a:endParaRPr sz="14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Now we will learn how to create a project on jira software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There are several ways of creating project on jira software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First of all when you set up jira software cloud first time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also create a project.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f3a2140e9_0_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6f3a2140e9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1d7ae1a3e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11d7ae1a3e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3aee37cf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23aee37c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From atlassian landing page on top there is products menu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from this menu you can select which atlassian product you use.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As we will use jira software we will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that one of course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1d7ae1a3e9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g11d7ae1a3e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bdb29b142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bdb29b142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This is a Pear Deck Multiple Choice Slide. Your current options are: A: Velocity Chart, B: Burndown Chart, C: Sprint Report,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/>
              <a:t>🍐  To edit the type of question or choices, go back to the "Ask Students a Question" in the Pear Deck sidebar.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bdb29b142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bdb29b142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89be738b79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89be738b7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3aee37cf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23aee37c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and than go to pricing and it wil give us some options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if you are a big company you can select premium or 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enterprise</a:t>
            </a: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options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But for us free one is ok.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3aee37cf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23aee37c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after choosing free option we will this page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now we can create a workspace in jira software cloud.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All your future projects will be stored in this workspace.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This will be your atlassian site.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should type there a unique name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and than press agree button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tr-TR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3aee37cf2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23aee37cf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400">
                <a:solidFill>
                  <a:schemeClr val="dk1"/>
                </a:solidFill>
              </a:rPr>
              <a:t>Here jira will ask you some questions about yourself.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400">
                <a:solidFill>
                  <a:schemeClr val="dk1"/>
                </a:solidFill>
              </a:rPr>
              <a:t>You can skip here, not important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A3F5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01500" y="1508650"/>
            <a:ext cx="66057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909123" y="4934346"/>
            <a:ext cx="205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8492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1264600" y="46924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0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01500" y="1508650"/>
            <a:ext cx="66057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3pPr>
            <a:lvl4pPr indent="-355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4pPr>
            <a:lvl5pPr indent="-355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5pPr>
            <a:lvl6pPr indent="-3556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6pPr>
            <a:lvl7pPr indent="-3556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7pPr>
            <a:lvl8pPr indent="-3556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8pPr>
            <a:lvl9pPr indent="-3556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909123" y="4934346"/>
            <a:ext cx="205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8492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/>
        </p:nvSpPr>
        <p:spPr>
          <a:xfrm>
            <a:off x="1264600" y="46924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1" y="5990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1" y="5990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==pearId=magic-pear-shape-identifier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://dontchangethislink.peardeckmagic.zone?eyJ0eXBlIjoiZ29vZ2xlLXNsaWRlcy1hZGRvbi1yZXNwb25zZS1mb290ZXIiLCJsYXN0RWRpdGVkQnkiOiIxMDc0NjI2MTgwNDk4MTY1OTc5OTMiLCJwcmVzZW50YXRpb25JZCI6IjExTmNjUUZfaEV4QXZLQlBtLW8zUTJRd0o3emNIa2RkZkduNy1tZmVBNkNzIiwiY29udGVudElkIjoiY3VzdG9tLXJlc3BvbnNlLW11bHRpcGxlQ2hvaWNlIiwic2xpZGVJZCI6Imc4ODdmOTI2MjAzXzBfNTIiLCJjb250ZW50SW5zdGFuY2VJZCI6IjExTmNjUUZfaEV4QXZLQlBtLW8zUTJRd0o3emNIa2RkZkduNy1tZmVBNkNzLzhiODM0YWRiLWM3MzMtNDkxMy1iYzFhLTM3ZWViZDUxZDllZSJ9pearId=magic-pear-metadata-identifi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RydWUiLCJGYWxzZSJdfQ==pearId=magic-pear-shape-identifier" TargetMode="External"/><Relationship Id="rId7" Type="http://schemas.openxmlformats.org/officeDocument/2006/relationships/image" Target="../media/image27.png"/><Relationship Id="rId8" Type="http://schemas.openxmlformats.org/officeDocument/2006/relationships/hyperlink" Target="http://dontchangethislink.peardeckmagic.zone?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g2IiwiY29udGVudEluc3RhbmNlSWQiOiIxVnF0UkZ3NDBxdWtEV0pLWGdCdHhDMkV5RFFUVUx1RFYxLWU0eVRvSzgtby80MGRkZjFmMS04YjgxLTRkOTItYTAxNC04OWVhNzUyMjlhNGIifQ==pearId=magic-pear-metadata-identifi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hyperlink" Target="http://dontchangethislink.peardeckmagic.zone?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Y0IiwiY29udGVudEluc3RhbmNlSWQiOiIxVnF0UkZ3NDBxdWtEV0pLWGdCdHhDMkV5RFFUVUx1RFYxLWU0eVRvSzgtby81Nzg3YTk5Mi00MWQ1LTQyMjMtOTE2Ni1iYTkyZWQzOGYwOTEifQ==pearId=magic-pear-metadata-identifier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45.png"/><Relationship Id="rId7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RydWUiLCJGYWxzZSJdfQ==pearId=magic-pear-shape-identifier" TargetMode="External"/><Relationship Id="rId8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52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52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RoZXJlIGFyZSBvZnRlbiBtdWx0aXBsZSBzdG9yaWVzIGluIGFuIGVwaWMuIiwiVGhlcmUgYXJlIG9mdGVuIG11bHRpcGxlIGVwaWNzIGluIGEgc3RvcnkuIl19pearId=magic-pear-shape-identifier" TargetMode="External"/><Relationship Id="rId7" Type="http://schemas.openxmlformats.org/officeDocument/2006/relationships/image" Target="../media/image27.png"/><Relationship Id="rId8" Type="http://schemas.openxmlformats.org/officeDocument/2006/relationships/hyperlink" Target="http://dontchangethislink.peardeckmagic.zone?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E2IiwiY29udGVudEluc3RhbmNlSWQiOiIxVnF0UkZ3NDBxdWtEV0pLWGdCdHhDMkV5RFFUVUx1RFYxLWU0eVRvSzgtby8wYmI4ZTNkYi01ZmE1LTRiOGItOTdjOS1mNDUzYTVlNjJlOGYifQ==pearId=magic-pear-metadata-identifie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nVzZXJzIiwiZGV2ZWxvcG1lbnQgcGxhbnMiLCJpc3N1ZXMiLCJwZXJtaXNzaW9ucyJdfQ==pearId=magic-pear-shape-identifier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://dontchangethislink.peardeckmagic.zone?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c0IiwiY29udGVudEluc3RhbmNlSWQiOiIxVnF0UkZ3NDBxdWtEV0pLWGdCdHhDMkV5RFFUVUx1RFYxLWU0eVRvSzgtby8xNzAyZTk4Yy02YTg1LTQ2MDQtYTg0YS1iNDU4NDc4YTdjZTgifQ==pearId=magic-pear-metadata-identifier" TargetMode="External"/><Relationship Id="rId8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llcyIsIk5vIl19pearId=magic-pear-shape-identifier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://dontchangethislink.peardeckmagic.zone?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YxIiwiY29udGVudEluc3RhbmNlSWQiOiIxMU5jY1FGX2hFeEF2S0JQbS1vM1EyUXdKN3pjSGtkZGZHbjctbWZlQTZDcy8zNGQyMWVmZi1kZmVmLTRjYzEtYmY3ZC1lNWIzNjk4NjU5YTIifQ==pearId=magic-pear-metadata-identifie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RydWUiLCJGYWxzZSJdfQ==pearId=magic-pear-shape-identifier" TargetMode="External"/><Relationship Id="rId7" Type="http://schemas.openxmlformats.org/officeDocument/2006/relationships/image" Target="../media/image27.png"/><Relationship Id="rId8" Type="http://schemas.openxmlformats.org/officeDocument/2006/relationships/hyperlink" Target="http://dontchangethislink.peardeckmagic.zone?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A2IiwiY29udGVudEluc3RhbmNlSWQiOiIxVnF0UkZ3NDBxdWtEV0pLWGdCdHhDMkV5RFFUVUx1RFYxLWU0eVRvSzgtby9iZGFlOTgzNC02NTFiLTQ4NDYtYWE5OS04YjljNWFiMzdjNjYifQ==pearId=magic-pear-metadata-identifi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ZlbG9jaXR5IENoYXJ0IiwiQnVybmRvd24gQ2hhcnQiLCJTcHJpbnQgUmVwb3J0Il19pearId=magic-pear-shape-identifier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://dontchangethislink.peardeckmagic.zone?eyJ0eXBlIjoiZ29vZ2xlLXNsaWRlcy1hZGRvbi1yZXNwb25zZS1mb290ZXIiLCJsYXN0RWRpdGVkQnkiOiIxMDc0NjI2MTgwNDk4MTY1OTc5OTMiLCJwcmVzZW50YXRpb25JZCI6IjFESFZjX294U1FnTmFBYWNqeGJGVXRaRmdmblFJeFljd1dqWERHVHZNck9ZIiwiY29udGVudElkIjoiY3VzdG9tLXJlc3BvbnNlLW11bHRpcGxlQ2hvaWNlIiwic2xpZGVJZCI6ImdiZGIyOWIxNDI3XzBfMTg4IiwiY29udGVudEluc3RhbmNlSWQiOiIxREhWY19veFNRZ05hQWFjanhiRlV0WkZnZm5RSXhZY3dXalhER1R2TXJPWS8yNTU0ZGNkMC1mYzU3LTQ4NzgtOGU2MS0wZmNiNzBmNDIyMTcifQ==pearId=magic-pear-metadata-identifier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ontchangethislink.peardeckmagic.zone?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=pearId=magic-pear-metadata-identifier" TargetMode="External"/><Relationship Id="rId4" Type="http://schemas.openxmlformats.org/officeDocument/2006/relationships/hyperlink" Target="https://create.kahoot.it/details/e99a5fe2-b88a-4206-b13a-75bb1645b0e3" TargetMode="External"/><Relationship Id="rId5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123" name="Google Shape;123;p25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124" name="Google Shape;124;p25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5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5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5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5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5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5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5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5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5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25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25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25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5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5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5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5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5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5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5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5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5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5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5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5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5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5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5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5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5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5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5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5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5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5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5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5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5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5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5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5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5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5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5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5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5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" name="Google Shape;231;p25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2" name="Google Shape;262;p25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63" name="Google Shape;263;p25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25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81" name="Google Shape;281;p25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2" name="Google Shape;312;p25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" name="Google Shape;348;p25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3" cy="250785"/>
            </a:xfrm>
          </p:grpSpPr>
          <p:sp>
            <p:nvSpPr>
              <p:cNvPr id="349" name="Google Shape;349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372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25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3" cy="250785"/>
            </a:xfrm>
          </p:grpSpPr>
          <p:sp>
            <p:nvSpPr>
              <p:cNvPr id="355" name="Google Shape;355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372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0" name="Google Shape;360;p25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5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363" name="Google Shape;363;p25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9" name="Google Shape;389;p25"/>
              <p:cNvGrpSpPr/>
              <p:nvPr/>
            </p:nvGrpSpPr>
            <p:grpSpPr>
              <a:xfrm flipH="1">
                <a:off x="4321769" y="3621401"/>
                <a:ext cx="239005" cy="181217"/>
                <a:chOff x="6621095" y="1452181"/>
                <a:chExt cx="330893" cy="250785"/>
              </a:xfrm>
            </p:grpSpPr>
            <p:sp>
              <p:nvSpPr>
                <p:cNvPr id="390" name="Google Shape;390;p25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3725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5" name="Google Shape;395;p25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7" name="Google Shape;397;p25"/>
          <p:cNvSpPr txBox="1"/>
          <p:nvPr/>
        </p:nvSpPr>
        <p:spPr>
          <a:xfrm>
            <a:off x="1090750" y="1930575"/>
            <a:ext cx="49482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8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Jira Sof</a:t>
            </a:r>
            <a:r>
              <a:rPr lang="tr-TR" sz="48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tware</a:t>
            </a:r>
            <a:endParaRPr sz="48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2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Jira Software for Scrum</a:t>
            </a:r>
            <a:endParaRPr sz="22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98" name="Google Shape;398;p25"/>
          <p:cNvPicPr preferRelativeResize="0"/>
          <p:nvPr/>
        </p:nvPicPr>
        <p:blipFill rotWithShape="1">
          <a:blip r:embed="rId3">
            <a:alphaModFix/>
          </a:blip>
          <a:srcRect b="0" l="0" r="86824" t="0"/>
          <a:stretch/>
        </p:blipFill>
        <p:spPr>
          <a:xfrm>
            <a:off x="2262925" y="823100"/>
            <a:ext cx="1206500" cy="11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0" y="952600"/>
            <a:ext cx="7283075" cy="36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/>
          <p:nvPr/>
        </p:nvSpPr>
        <p:spPr>
          <a:xfrm>
            <a:off x="6736050" y="1333850"/>
            <a:ext cx="1021200" cy="308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79" name="Google Shape;4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50" y="952600"/>
            <a:ext cx="7831102" cy="37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5"/>
          <p:cNvSpPr/>
          <p:nvPr/>
        </p:nvSpPr>
        <p:spPr>
          <a:xfrm>
            <a:off x="3307050" y="2856500"/>
            <a:ext cx="577500" cy="260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86" name="Google Shape;4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50" y="705600"/>
            <a:ext cx="6669126" cy="4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6"/>
          <p:cNvSpPr/>
          <p:nvPr/>
        </p:nvSpPr>
        <p:spPr>
          <a:xfrm>
            <a:off x="6340425" y="4331225"/>
            <a:ext cx="734700" cy="320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25" y="800200"/>
            <a:ext cx="6380151" cy="39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/>
          <p:nvPr/>
        </p:nvSpPr>
        <p:spPr>
          <a:xfrm>
            <a:off x="2730131" y="4355200"/>
            <a:ext cx="1438800" cy="344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50" y="800200"/>
            <a:ext cx="7125925" cy="3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/>
          <p:nvPr/>
        </p:nvSpPr>
        <p:spPr>
          <a:xfrm>
            <a:off x="4484075" y="1366800"/>
            <a:ext cx="3129300" cy="2409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6768575" y="3956076"/>
            <a:ext cx="976500" cy="3720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08" name="Google Shape;5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0" y="952600"/>
            <a:ext cx="7693726" cy="3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9"/>
          <p:cNvSpPr/>
          <p:nvPr/>
        </p:nvSpPr>
        <p:spPr>
          <a:xfrm>
            <a:off x="7109775" y="3719750"/>
            <a:ext cx="484800" cy="236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38" y="952600"/>
            <a:ext cx="7061125" cy="366782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0"/>
          <p:cNvSpPr/>
          <p:nvPr/>
        </p:nvSpPr>
        <p:spPr>
          <a:xfrm>
            <a:off x="6891925" y="4091425"/>
            <a:ext cx="733500" cy="320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952600"/>
            <a:ext cx="8329574" cy="373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"/>
          <p:cNvSpPr txBox="1"/>
          <p:nvPr>
            <p:ph type="ctrTitle"/>
          </p:nvPr>
        </p:nvSpPr>
        <p:spPr>
          <a:xfrm>
            <a:off x="1085850" y="2304733"/>
            <a:ext cx="467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 sz="36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34" name="Google Shape;534;p43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pic>
        <p:nvPicPr>
          <p:cNvPr id="535" name="Google Shape;5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00" y="846375"/>
            <a:ext cx="8128952" cy="3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/>
          <p:nvPr/>
        </p:nvSpPr>
        <p:spPr>
          <a:xfrm>
            <a:off x="7521348" y="1297750"/>
            <a:ext cx="1009500" cy="468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 rot="-1068340">
            <a:off x="6611439" y="1719980"/>
            <a:ext cx="751497" cy="2114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1889225" y="931225"/>
            <a:ext cx="934200" cy="366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/>
        </p:nvSpPr>
        <p:spPr>
          <a:xfrm>
            <a:off x="650850" y="670900"/>
            <a:ext cx="78423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tr-TR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Did you finish the Jira Software </a:t>
            </a:r>
            <a:br>
              <a:rPr lang="tr-TR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lang="tr-TR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(Jira Software for Scrum) </a:t>
            </a:r>
            <a:br>
              <a:rPr lang="tr-TR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lang="tr-TR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pre-class activity?</a:t>
            </a:r>
            <a:endParaRPr sz="36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04" name="Google Shape;4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50" y="3013500"/>
            <a:ext cx="1532500" cy="1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6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44" name="Google Shape;544;p44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3">
            <a:alphaModFix/>
          </a:blip>
          <a:srcRect b="7166" l="0" r="0" t="0"/>
          <a:stretch/>
        </p:blipFill>
        <p:spPr>
          <a:xfrm>
            <a:off x="528175" y="1105000"/>
            <a:ext cx="7703777" cy="36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>
            <p:ph type="title"/>
          </p:nvPr>
        </p:nvSpPr>
        <p:spPr>
          <a:xfrm>
            <a:off x="654675" y="800200"/>
            <a:ext cx="3819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Templates</a:t>
            </a:r>
            <a:endParaRPr sz="3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52" name="Google Shape;552;p45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sp>
        <p:nvSpPr>
          <p:cNvPr id="553" name="Google Shape;553;p45"/>
          <p:cNvSpPr txBox="1"/>
          <p:nvPr>
            <p:ph type="title"/>
          </p:nvPr>
        </p:nvSpPr>
        <p:spPr>
          <a:xfrm>
            <a:off x="654675" y="800200"/>
            <a:ext cx="482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Templates - SCRUM</a:t>
            </a:r>
            <a:endParaRPr sz="3500">
              <a:solidFill>
                <a:srgbClr val="0000FF"/>
              </a:solidFill>
            </a:endParaRPr>
          </a:p>
        </p:txBody>
      </p:sp>
      <p:pic>
        <p:nvPicPr>
          <p:cNvPr id="554" name="Google Shape;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00" y="1086400"/>
            <a:ext cx="7793638" cy="36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60" name="Google Shape;560;p46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sp>
        <p:nvSpPr>
          <p:cNvPr id="561" name="Google Shape;561;p46"/>
          <p:cNvSpPr txBox="1"/>
          <p:nvPr>
            <p:ph type="title"/>
          </p:nvPr>
        </p:nvSpPr>
        <p:spPr>
          <a:xfrm>
            <a:off x="654675" y="800200"/>
            <a:ext cx="482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Templates - KANBAN</a:t>
            </a:r>
            <a:endParaRPr sz="3500">
              <a:solidFill>
                <a:srgbClr val="0000FF"/>
              </a:solidFill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" y="1109886"/>
            <a:ext cx="8237041" cy="36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68" name="Google Shape;568;p47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sp>
        <p:nvSpPr>
          <p:cNvPr id="569" name="Google Shape;569;p47"/>
          <p:cNvSpPr txBox="1"/>
          <p:nvPr>
            <p:ph type="title"/>
          </p:nvPr>
        </p:nvSpPr>
        <p:spPr>
          <a:xfrm>
            <a:off x="654675" y="800200"/>
            <a:ext cx="5898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Templates - BUG TRACKING</a:t>
            </a:r>
            <a:endParaRPr sz="3500">
              <a:solidFill>
                <a:srgbClr val="0000FF"/>
              </a:solidFill>
            </a:endParaRPr>
          </a:p>
        </p:txBody>
      </p:sp>
      <p:pic>
        <p:nvPicPr>
          <p:cNvPr id="570" name="Google Shape;5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0" y="1162600"/>
            <a:ext cx="8034852" cy="3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76" name="Google Shape;576;p48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Projects</a:t>
            </a:r>
            <a:endParaRPr/>
          </a:p>
        </p:txBody>
      </p:sp>
      <p:pic>
        <p:nvPicPr>
          <p:cNvPr id="577" name="Google Shape;577;p48"/>
          <p:cNvPicPr preferRelativeResize="0"/>
          <p:nvPr/>
        </p:nvPicPr>
        <p:blipFill rotWithShape="1">
          <a:blip r:embed="rId3">
            <a:alphaModFix/>
          </a:blip>
          <a:srcRect b="18300" l="0" r="0" t="0"/>
          <a:stretch/>
        </p:blipFill>
        <p:spPr>
          <a:xfrm>
            <a:off x="507525" y="1914975"/>
            <a:ext cx="8128952" cy="27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8"/>
          <p:cNvSpPr/>
          <p:nvPr/>
        </p:nvSpPr>
        <p:spPr>
          <a:xfrm>
            <a:off x="7626973" y="2337450"/>
            <a:ext cx="1009500" cy="468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/>
          <p:nvPr/>
        </p:nvSpPr>
        <p:spPr>
          <a:xfrm rot="-1068340">
            <a:off x="6611439" y="2634380"/>
            <a:ext cx="751497" cy="2114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8"/>
          <p:cNvSpPr txBox="1"/>
          <p:nvPr>
            <p:ph type="title"/>
          </p:nvPr>
        </p:nvSpPr>
        <p:spPr>
          <a:xfrm>
            <a:off x="1133425" y="891988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Lets </a:t>
            </a:r>
            <a:r>
              <a:rPr lang="tr-TR" sz="40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a Project with Kanban Template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664725" y="2056150"/>
            <a:ext cx="464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Creating a project also creates a board.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87" name="Google Shape;5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9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900" y="367650"/>
            <a:ext cx="1954550" cy="1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9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 txBox="1"/>
          <p:nvPr/>
        </p:nvSpPr>
        <p:spPr>
          <a:xfrm>
            <a:off x="664725" y="2056150"/>
            <a:ext cx="5401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All members of the team can view and use the boards.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98" name="Google Shape;5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0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050" y="849625"/>
            <a:ext cx="1206525" cy="12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345301">
            <a:off x="3546850" y="832425"/>
            <a:ext cx="1206526" cy="120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0">
            <a:hlinkClick r:id="rId9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09" name="Google Shape;609;p51"/>
          <p:cNvSpPr txBox="1"/>
          <p:nvPr>
            <p:ph type="title"/>
          </p:nvPr>
        </p:nvSpPr>
        <p:spPr>
          <a:xfrm>
            <a:off x="431800" y="173800"/>
            <a:ext cx="6246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Board</a:t>
            </a:r>
            <a:endParaRPr/>
          </a:p>
        </p:txBody>
      </p:sp>
      <p:sp>
        <p:nvSpPr>
          <p:cNvPr id="610" name="Google Shape;610;p51"/>
          <p:cNvSpPr txBox="1"/>
          <p:nvPr>
            <p:ph type="title"/>
          </p:nvPr>
        </p:nvSpPr>
        <p:spPr>
          <a:xfrm>
            <a:off x="654675" y="800200"/>
            <a:ext cx="482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Templates - SCRUM</a:t>
            </a:r>
            <a:endParaRPr sz="3500">
              <a:solidFill>
                <a:srgbClr val="0000FF"/>
              </a:solidFill>
            </a:endParaRPr>
          </a:p>
        </p:txBody>
      </p:sp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00" y="1086400"/>
            <a:ext cx="7793638" cy="36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17" name="Google Shape;617;p52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Scrum Backlog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5134425" y="1085550"/>
            <a:ext cx="3824700" cy="27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backlog is a list of issues that can be created for your project.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can create issues and sprints in the backlog.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Then, you can add issues to a sprint so that your team can work on it.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9" name="Google Shape;6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900"/>
            <a:ext cx="4829624" cy="24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2"/>
          <p:cNvSpPr/>
          <p:nvPr/>
        </p:nvSpPr>
        <p:spPr>
          <a:xfrm>
            <a:off x="228600" y="1813450"/>
            <a:ext cx="456900" cy="18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2"/>
          <p:cNvSpPr/>
          <p:nvPr/>
        </p:nvSpPr>
        <p:spPr>
          <a:xfrm rot="-8097604">
            <a:off x="740217" y="2075633"/>
            <a:ext cx="608819" cy="2112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27" name="Google Shape;627;p53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Scrum Backlog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8" name="Google Shape;628;p53"/>
          <p:cNvSpPr txBox="1"/>
          <p:nvPr/>
        </p:nvSpPr>
        <p:spPr>
          <a:xfrm>
            <a:off x="5134425" y="1085550"/>
            <a:ext cx="3824700" cy="27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backlog is a list of issues that can be created for your project.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can create issues and sprints in the backlog.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 Light"/>
              <a:buChar char="▸"/>
            </a:pPr>
            <a:r>
              <a:rPr lang="tr-TR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Then, you can add issues to a sprint so that your team can work on it. </a:t>
            </a:r>
            <a:endParaRPr sz="18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9" name="Google Shape;6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900"/>
            <a:ext cx="4829624" cy="24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3"/>
          <p:cNvSpPr/>
          <p:nvPr/>
        </p:nvSpPr>
        <p:spPr>
          <a:xfrm>
            <a:off x="1148150" y="2864375"/>
            <a:ext cx="456900" cy="18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3"/>
          <p:cNvSpPr/>
          <p:nvPr/>
        </p:nvSpPr>
        <p:spPr>
          <a:xfrm rot="-8096814">
            <a:off x="1692059" y="2995306"/>
            <a:ext cx="457781" cy="2112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3"/>
          <p:cNvSpPr txBox="1"/>
          <p:nvPr>
            <p:ph type="title"/>
          </p:nvPr>
        </p:nvSpPr>
        <p:spPr>
          <a:xfrm>
            <a:off x="654675" y="800200"/>
            <a:ext cx="4327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27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Issues and Sprints</a:t>
            </a:r>
            <a:endParaRPr sz="3500">
              <a:solidFill>
                <a:srgbClr val="0000FF"/>
              </a:solidFill>
            </a:endParaRPr>
          </a:p>
        </p:txBody>
      </p:sp>
      <p:sp>
        <p:nvSpPr>
          <p:cNvPr id="633" name="Google Shape;633;p53"/>
          <p:cNvSpPr/>
          <p:nvPr/>
        </p:nvSpPr>
        <p:spPr>
          <a:xfrm>
            <a:off x="4453350" y="3269400"/>
            <a:ext cx="456900" cy="18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"/>
          <p:cNvSpPr/>
          <p:nvPr/>
        </p:nvSpPr>
        <p:spPr>
          <a:xfrm rot="2353719">
            <a:off x="3780896" y="2995255"/>
            <a:ext cx="457768" cy="2113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12" name="Google Shape;412;p27"/>
          <p:cNvSpPr txBox="1"/>
          <p:nvPr>
            <p:ph idx="4294967295" type="ctrTitle"/>
          </p:nvPr>
        </p:nvSpPr>
        <p:spPr>
          <a:xfrm>
            <a:off x="1264525" y="0"/>
            <a:ext cx="669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tr-TR" sz="4800" u="none" cap="none" strike="noStrike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Table of Contents</a:t>
            </a:r>
            <a:endParaRPr b="0" i="0" sz="4800" u="none" cap="none" strike="noStrike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3" name="Google Shape;413;p27"/>
          <p:cNvSpPr txBox="1"/>
          <p:nvPr>
            <p:ph idx="4294967295" type="subTitle"/>
          </p:nvPr>
        </p:nvSpPr>
        <p:spPr>
          <a:xfrm>
            <a:off x="603075" y="904650"/>
            <a:ext cx="80424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000"/>
              <a:buFont typeface="Raleway"/>
              <a:buChar char="▶"/>
            </a:pPr>
            <a:r>
              <a:rPr lang="tr-TR" sz="3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Creating Jira Software Cloud Free</a:t>
            </a:r>
            <a:endParaRPr sz="3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000"/>
              <a:buFont typeface="Raleway"/>
              <a:buChar char="▶"/>
            </a:pPr>
            <a:r>
              <a:rPr lang="tr-TR" sz="3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Creating Projects</a:t>
            </a:r>
            <a:endParaRPr sz="3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000"/>
              <a:buFont typeface="Raleway"/>
              <a:buChar char="▶"/>
            </a:pPr>
            <a:r>
              <a:rPr lang="tr-TR" sz="3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Working with Issues</a:t>
            </a:r>
            <a:endParaRPr sz="3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000"/>
              <a:buFont typeface="Raleway"/>
              <a:buChar char="▶"/>
            </a:pPr>
            <a:r>
              <a:rPr lang="tr-TR" sz="3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Planning Sprints</a:t>
            </a:r>
            <a:endParaRPr sz="3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000"/>
              <a:buFont typeface="Raleway"/>
              <a:buChar char="▶"/>
            </a:pPr>
            <a:r>
              <a:rPr lang="tr-TR" sz="3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Reports in Jira</a:t>
            </a:r>
            <a:endParaRPr sz="3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40" name="Google Shape;640;p54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Roadmap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41" name="Google Shape;6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0" y="949675"/>
            <a:ext cx="4984274" cy="309175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4"/>
          <p:cNvSpPr txBox="1"/>
          <p:nvPr/>
        </p:nvSpPr>
        <p:spPr>
          <a:xfrm>
            <a:off x="5134425" y="1085550"/>
            <a:ext cx="38247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Barlow Ligh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roadmap view is valuable for creating and planning long-term projects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It visualizes data from your issues 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Timeline section includes timeline bars 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48" name="Google Shape;648;p55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Roadmap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49" name="Google Shape;6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0" y="949675"/>
            <a:ext cx="4984274" cy="309175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/>
          <p:nvPr/>
        </p:nvSpPr>
        <p:spPr>
          <a:xfrm>
            <a:off x="5134425" y="1085550"/>
            <a:ext cx="38247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Barlow Ligh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roadmap view is valuable for creating and planning long-term projects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It visualizes data from your issues 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Montserrat"/>
              <a:buChar char="▸"/>
            </a:pPr>
            <a:r>
              <a:rPr b="1" lang="tr-TR" sz="1800">
                <a:solidFill>
                  <a:srgbClr val="172B4D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Timeline section includes timeline bars </a:t>
            </a:r>
            <a:endParaRPr b="1" sz="18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1" name="Google Shape;651;p55"/>
          <p:cNvSpPr/>
          <p:nvPr/>
        </p:nvSpPr>
        <p:spPr>
          <a:xfrm>
            <a:off x="1148150" y="2254775"/>
            <a:ext cx="456900" cy="18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5"/>
          <p:cNvSpPr/>
          <p:nvPr/>
        </p:nvSpPr>
        <p:spPr>
          <a:xfrm rot="-8096814">
            <a:off x="1692059" y="2385706"/>
            <a:ext cx="457781" cy="2112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type="ctrTitle"/>
          </p:nvPr>
        </p:nvSpPr>
        <p:spPr>
          <a:xfrm>
            <a:off x="1068875" y="2317500"/>
            <a:ext cx="6387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Issues</a:t>
            </a:r>
            <a:endParaRPr sz="36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8" name="Google Shape;658;p5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64" name="Google Shape;664;p57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is an Issue?</a:t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597900" y="857250"/>
            <a:ext cx="7948200" cy="8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200">
                <a:solidFill>
                  <a:srgbClr val="4A1E1E"/>
                </a:solidFill>
                <a:latin typeface="Montserrat"/>
                <a:ea typeface="Montserrat"/>
                <a:cs typeface="Montserrat"/>
                <a:sym typeface="Montserrat"/>
              </a:rPr>
              <a:t>In Jira, teams use </a:t>
            </a:r>
            <a:r>
              <a:rPr b="1" lang="tr-TR" sz="2200">
                <a:solidFill>
                  <a:srgbClr val="4A1E1E"/>
                </a:solidFill>
                <a:latin typeface="Montserrat"/>
                <a:ea typeface="Montserrat"/>
                <a:cs typeface="Montserrat"/>
                <a:sym typeface="Montserrat"/>
              </a:rPr>
              <a:t>issues </a:t>
            </a:r>
            <a:r>
              <a:rPr lang="tr-TR" sz="2200">
                <a:solidFill>
                  <a:srgbClr val="4A1E1E"/>
                </a:solidFill>
                <a:latin typeface="Montserrat"/>
                <a:ea typeface="Montserrat"/>
                <a:cs typeface="Montserrat"/>
                <a:sym typeface="Montserrat"/>
              </a:rPr>
              <a:t>to track individual pieces of work that must be completed.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75" y="1941300"/>
            <a:ext cx="56864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72" name="Google Shape;672;p58"/>
          <p:cNvSpPr txBox="1"/>
          <p:nvPr>
            <p:ph type="title"/>
          </p:nvPr>
        </p:nvSpPr>
        <p:spPr>
          <a:xfrm>
            <a:off x="431800" y="173800"/>
            <a:ext cx="5640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Issue Types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6571" y="928204"/>
            <a:ext cx="4907209" cy="3498208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/>
        </p:nvSpPr>
        <p:spPr>
          <a:xfrm>
            <a:off x="4285225" y="3977803"/>
            <a:ext cx="4554000" cy="615000"/>
          </a:xfrm>
          <a:prstGeom prst="rect">
            <a:avLst/>
          </a:prstGeom>
          <a:solidFill>
            <a:srgbClr val="D0E0E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Subtask</a:t>
            </a:r>
            <a:r>
              <a:rPr b="1" i="0" lang="tr-TR" sz="1600" u="none" cap="none" strike="noStrike"/>
              <a:t>: A subtask can be considered as a smaller piece of a s</a:t>
            </a:r>
            <a:r>
              <a:rPr b="1" lang="tr-TR" sz="1600"/>
              <a:t>tandard issues</a:t>
            </a:r>
            <a:r>
              <a:rPr b="1" i="0" lang="tr-TR" sz="1600" u="none" cap="none" strike="noStrike"/>
              <a:t>.</a:t>
            </a:r>
            <a:endParaRPr b="1"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375" y="39040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038" y="10896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425" y="39040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225" y="19218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0400" y="192183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8"/>
          <p:cNvSpPr txBox="1"/>
          <p:nvPr/>
        </p:nvSpPr>
        <p:spPr>
          <a:xfrm>
            <a:off x="4285225" y="554800"/>
            <a:ext cx="4554000" cy="615000"/>
          </a:xfrm>
          <a:prstGeom prst="rect">
            <a:avLst/>
          </a:prstGeom>
          <a:solidFill>
            <a:srgbClr val="B4A7D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Epic	</a:t>
            </a:r>
            <a:r>
              <a:rPr b="1" i="0" lang="tr-TR" sz="1600" u="none" cap="none" strike="noStrike"/>
              <a:t>: An epic is a set of jobs that can be divided into manageable user stories.</a:t>
            </a:r>
            <a:endParaRPr b="1"/>
          </a:p>
        </p:txBody>
      </p:sp>
      <p:sp>
        <p:nvSpPr>
          <p:cNvPr id="681" name="Google Shape;681;p58"/>
          <p:cNvSpPr txBox="1"/>
          <p:nvPr/>
        </p:nvSpPr>
        <p:spPr>
          <a:xfrm>
            <a:off x="4285225" y="2266306"/>
            <a:ext cx="4554000" cy="615000"/>
          </a:xfrm>
          <a:prstGeom prst="rect">
            <a:avLst/>
          </a:prstGeom>
          <a:solidFill>
            <a:srgbClr val="CAE5F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Task	</a:t>
            </a:r>
            <a:r>
              <a:rPr b="1" i="0" lang="tr-TR" sz="1600" u="none" cap="none" strike="noStrike"/>
              <a:t>: A task represents the job that needs to be done.</a:t>
            </a:r>
            <a:endParaRPr b="1"/>
          </a:p>
        </p:txBody>
      </p:sp>
      <p:sp>
        <p:nvSpPr>
          <p:cNvPr id="682" name="Google Shape;682;p58"/>
          <p:cNvSpPr txBox="1"/>
          <p:nvPr/>
        </p:nvSpPr>
        <p:spPr>
          <a:xfrm>
            <a:off x="4285225" y="1410541"/>
            <a:ext cx="4554000" cy="6150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Story	</a:t>
            </a:r>
            <a:r>
              <a:rPr b="1" i="0" lang="tr-TR" sz="1600" u="none" cap="none" strike="noStrike"/>
              <a:t>: A story is a short requirement written from an end-user perspective.</a:t>
            </a:r>
            <a:endParaRPr b="1"/>
          </a:p>
        </p:txBody>
      </p:sp>
      <p:sp>
        <p:nvSpPr>
          <p:cNvPr id="683" name="Google Shape;683;p58"/>
          <p:cNvSpPr txBox="1"/>
          <p:nvPr/>
        </p:nvSpPr>
        <p:spPr>
          <a:xfrm>
            <a:off x="4285225" y="3122050"/>
            <a:ext cx="4554000" cy="615000"/>
          </a:xfrm>
          <a:prstGeom prst="rect">
            <a:avLst/>
          </a:prstGeom>
          <a:solidFill>
            <a:srgbClr val="EA999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Bug	</a:t>
            </a:r>
            <a:r>
              <a:rPr b="1" i="0" lang="tr-TR" sz="1600" u="none" cap="none" strike="noStrike"/>
              <a:t>: A bug impairs expected functionality of the product.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89" name="Google Shape;689;p59"/>
          <p:cNvSpPr txBox="1"/>
          <p:nvPr>
            <p:ph type="title"/>
          </p:nvPr>
        </p:nvSpPr>
        <p:spPr>
          <a:xfrm>
            <a:off x="431800" y="173800"/>
            <a:ext cx="5640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Issue Types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90" name="Google Shape;6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6571" y="928204"/>
            <a:ext cx="4907209" cy="349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375" y="39040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038" y="10896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425" y="39040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225" y="19218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0400" y="192183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9"/>
          <p:cNvSpPr txBox="1"/>
          <p:nvPr/>
        </p:nvSpPr>
        <p:spPr>
          <a:xfrm>
            <a:off x="4285225" y="554800"/>
            <a:ext cx="4554000" cy="615000"/>
          </a:xfrm>
          <a:prstGeom prst="rect">
            <a:avLst/>
          </a:prstGeom>
          <a:solidFill>
            <a:srgbClr val="B4A7D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Epic	</a:t>
            </a:r>
            <a:endParaRPr b="1"/>
          </a:p>
        </p:txBody>
      </p:sp>
      <p:sp>
        <p:nvSpPr>
          <p:cNvPr id="697" name="Google Shape;697;p59"/>
          <p:cNvSpPr txBox="1"/>
          <p:nvPr/>
        </p:nvSpPr>
        <p:spPr>
          <a:xfrm>
            <a:off x="4285225" y="2086306"/>
            <a:ext cx="4554000" cy="9750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Story	</a:t>
            </a:r>
            <a:endParaRPr b="1" sz="1600">
              <a:solidFill>
                <a:srgbClr val="5600FB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tr-TR" sz="1600">
                <a:solidFill>
                  <a:srgbClr val="5600FB"/>
                </a:solidFill>
              </a:rPr>
              <a:t>Task </a:t>
            </a:r>
            <a:endParaRPr b="1" sz="1600">
              <a:solidFill>
                <a:srgbClr val="5600FB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tr-TR" sz="1600">
                <a:solidFill>
                  <a:srgbClr val="5600FB"/>
                </a:solidFill>
              </a:rPr>
              <a:t>Bug</a:t>
            </a:r>
            <a:endParaRPr b="1" sz="1600">
              <a:solidFill>
                <a:srgbClr val="5600FB"/>
              </a:solidFill>
            </a:endParaRPr>
          </a:p>
        </p:txBody>
      </p:sp>
      <p:sp>
        <p:nvSpPr>
          <p:cNvPr id="698" name="Google Shape;698;p59"/>
          <p:cNvSpPr txBox="1"/>
          <p:nvPr/>
        </p:nvSpPr>
        <p:spPr>
          <a:xfrm>
            <a:off x="4285225" y="3977803"/>
            <a:ext cx="4554000" cy="615000"/>
          </a:xfrm>
          <a:prstGeom prst="rect">
            <a:avLst/>
          </a:prstGeom>
          <a:solidFill>
            <a:srgbClr val="D0E0E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tr-TR" sz="1600" u="none" cap="none" strike="noStrike">
                <a:solidFill>
                  <a:srgbClr val="5600FB"/>
                </a:solidFill>
                <a:latin typeface="Arial"/>
                <a:ea typeface="Arial"/>
                <a:cs typeface="Arial"/>
                <a:sym typeface="Arial"/>
              </a:rPr>
              <a:t>Subtask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0"/>
          <p:cNvSpPr txBox="1"/>
          <p:nvPr/>
        </p:nvSpPr>
        <p:spPr>
          <a:xfrm>
            <a:off x="664725" y="2056150"/>
            <a:ext cx="5268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Which statement is correct?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05" name="Google Shape;7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0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900" y="367650"/>
            <a:ext cx="1954550" cy="1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0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15" name="Google Shape;715;p61"/>
          <p:cNvSpPr txBox="1"/>
          <p:nvPr>
            <p:ph type="title"/>
          </p:nvPr>
        </p:nvSpPr>
        <p:spPr>
          <a:xfrm>
            <a:off x="431800" y="173800"/>
            <a:ext cx="77226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 for 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Issue Types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16" name="Google Shape;7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75" y="694900"/>
            <a:ext cx="8100851" cy="40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2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2"/>
          <p:cNvSpPr txBox="1"/>
          <p:nvPr/>
        </p:nvSpPr>
        <p:spPr>
          <a:xfrm>
            <a:off x="664725" y="2056150"/>
            <a:ext cx="464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project in Jira Software manages a collection </a:t>
            </a:r>
            <a:b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of </a:t>
            </a:r>
            <a:r>
              <a:rPr i="1" lang="tr-TR" sz="3100" u="sng">
                <a:solidFill>
                  <a:srgbClr val="FF595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what    </a:t>
            </a: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23" name="Google Shape;7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2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2">
            <a:hlinkClick r:id="rId7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8900" y="367650"/>
            <a:ext cx="1954550" cy="19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33" name="Google Shape;733;p63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Issue Fields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734" name="Google Shape;734;p63"/>
          <p:cNvGraphicFramePr/>
          <p:nvPr/>
        </p:nvGraphicFramePr>
        <p:xfrm>
          <a:off x="302435" y="6901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{DD655045-D48F-4A77-AEC5-AC8897850DC2}</a:tableStyleId>
              </a:tblPr>
              <a:tblGrid>
                <a:gridCol w="1433450"/>
                <a:gridCol w="7141600"/>
              </a:tblGrid>
              <a:tr h="31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u="none" cap="none" strike="noStrike"/>
                        <a:t>Field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Issue type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issue types you can define in Jira Software are Story, Task, Bug, and Epic.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Summary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is marked with an asterisk, so you have to write a summary to create an issue.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is where you write a description of your issue.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 versions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is used to indicate the future version in which the issue is resolved.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Labels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can be considered as a tag or keywords.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describes the environment of the issue.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Attachment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attach files to this field from your local drive or cloud storage provider.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Affects versions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describes in which version the bug exists.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Linked Issues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Using this field, you can link issues in your project.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Priority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describes the priority of the issue.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Assignee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represents the user who the issue is assigned to.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Epic Link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is a relational link to identify the parent epic of the issue.</a:t>
                      </a:r>
                      <a:endParaRPr sz="12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1" i="1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Sprint</a:t>
                      </a:r>
                      <a:endParaRPr b="1" i="0" sz="12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0" i="0" lang="tr-TR" sz="12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field is used to add the issue to the sprint that you want to associate with.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850" y="8470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 txBox="1"/>
          <p:nvPr/>
        </p:nvSpPr>
        <p:spPr>
          <a:xfrm>
            <a:off x="664725" y="2056150"/>
            <a:ext cx="5401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Have you created your </a:t>
            </a:r>
            <a:b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Jira Software Cloud site?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21" name="Google Shape;4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 rotWithShape="1">
          <a:blip r:embed="rId5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8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40" name="Google Shape;740;p64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Issue Fields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41" name="Google Shape;7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600"/>
            <a:ext cx="4357473" cy="3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273" y="952600"/>
            <a:ext cx="4329327" cy="295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5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5"/>
          <p:cNvSpPr txBox="1"/>
          <p:nvPr/>
        </p:nvSpPr>
        <p:spPr>
          <a:xfrm>
            <a:off x="664725" y="2056150"/>
            <a:ext cx="5268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Board Columns represent the underlying workflow.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49" name="Google Shape;7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5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900" y="367650"/>
            <a:ext cx="1954550" cy="1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5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6"/>
          <p:cNvSpPr txBox="1"/>
          <p:nvPr>
            <p:ph type="ctrTitle"/>
          </p:nvPr>
        </p:nvSpPr>
        <p:spPr>
          <a:xfrm>
            <a:off x="1085850" y="2304725"/>
            <a:ext cx="5935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Working with Issues</a:t>
            </a:r>
            <a:endParaRPr sz="36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9" name="Google Shape;759;p6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65" name="Google Shape;765;p67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Creating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Epics From the Roadmap View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6" name="Google Shape;7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975" y="130960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75" y="905025"/>
            <a:ext cx="8217298" cy="366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7"/>
          <p:cNvSpPr/>
          <p:nvPr/>
        </p:nvSpPr>
        <p:spPr>
          <a:xfrm>
            <a:off x="2138750" y="3626376"/>
            <a:ext cx="5277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7"/>
          <p:cNvSpPr/>
          <p:nvPr/>
        </p:nvSpPr>
        <p:spPr>
          <a:xfrm rot="-8360968">
            <a:off x="2785109" y="3746938"/>
            <a:ext cx="492291" cy="227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24000"/>
            <a:ext cx="7952502" cy="3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76" name="Google Shape;776;p68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Creating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Epics From the Backlog View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68"/>
          <p:cNvSpPr/>
          <p:nvPr/>
        </p:nvSpPr>
        <p:spPr>
          <a:xfrm>
            <a:off x="2443550" y="4312090"/>
            <a:ext cx="6831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8"/>
          <p:cNvSpPr/>
          <p:nvPr/>
        </p:nvSpPr>
        <p:spPr>
          <a:xfrm rot="-8785993">
            <a:off x="3308681" y="4396886"/>
            <a:ext cx="580024" cy="2677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450" y="1200500"/>
            <a:ext cx="4569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800" y="4541050"/>
            <a:ext cx="45690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8"/>
          <p:cNvSpPr/>
          <p:nvPr/>
        </p:nvSpPr>
        <p:spPr>
          <a:xfrm>
            <a:off x="2976950" y="1674531"/>
            <a:ext cx="6831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8"/>
          <p:cNvSpPr/>
          <p:nvPr/>
        </p:nvSpPr>
        <p:spPr>
          <a:xfrm rot="-8785993">
            <a:off x="3842081" y="1759327"/>
            <a:ext cx="580024" cy="2677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" y="952600"/>
            <a:ext cx="8109527" cy="328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89" name="Google Shape;789;p69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Creating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Story From the Roadmap View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4272350" y="2757003"/>
            <a:ext cx="5067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9"/>
          <p:cNvSpPr/>
          <p:nvPr/>
        </p:nvSpPr>
        <p:spPr>
          <a:xfrm rot="-8291126">
            <a:off x="4812407" y="2835134"/>
            <a:ext cx="481010" cy="2220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52600"/>
            <a:ext cx="8160323" cy="36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98" name="Google Shape;798;p70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Creating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Story From the Backlog View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9" name="Google Shape;799;p70"/>
          <p:cNvSpPr/>
          <p:nvPr/>
        </p:nvSpPr>
        <p:spPr>
          <a:xfrm>
            <a:off x="2135275" y="4210003"/>
            <a:ext cx="6741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0"/>
          <p:cNvSpPr/>
          <p:nvPr/>
        </p:nvSpPr>
        <p:spPr>
          <a:xfrm rot="-8765160">
            <a:off x="2886445" y="4266520"/>
            <a:ext cx="574785" cy="2652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910950"/>
            <a:ext cx="7921326" cy="35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07" name="Google Shape;807;p71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Adding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a Story or Task to An Epic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8" name="Google Shape;808;p71"/>
          <p:cNvSpPr/>
          <p:nvPr/>
        </p:nvSpPr>
        <p:spPr>
          <a:xfrm>
            <a:off x="2135275" y="3934263"/>
            <a:ext cx="8256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1"/>
          <p:cNvSpPr/>
          <p:nvPr/>
        </p:nvSpPr>
        <p:spPr>
          <a:xfrm rot="-8623392">
            <a:off x="3045081" y="4019905"/>
            <a:ext cx="724539" cy="3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375" y="3417000"/>
            <a:ext cx="4569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200" y="1564050"/>
            <a:ext cx="45690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1"/>
          <p:cNvSpPr/>
          <p:nvPr/>
        </p:nvSpPr>
        <p:spPr>
          <a:xfrm>
            <a:off x="5947000" y="2081313"/>
            <a:ext cx="8256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1"/>
          <p:cNvSpPr/>
          <p:nvPr/>
        </p:nvSpPr>
        <p:spPr>
          <a:xfrm rot="-8623392">
            <a:off x="6856806" y="2166955"/>
            <a:ext cx="724539" cy="3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1"/>
          <p:cNvSpPr/>
          <p:nvPr/>
        </p:nvSpPr>
        <p:spPr>
          <a:xfrm>
            <a:off x="6099400" y="2964534"/>
            <a:ext cx="9567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1"/>
          <p:cNvSpPr/>
          <p:nvPr/>
        </p:nvSpPr>
        <p:spPr>
          <a:xfrm rot="-8858936">
            <a:off x="7173181" y="3032440"/>
            <a:ext cx="801150" cy="3698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725" y="2753325"/>
            <a:ext cx="456900" cy="4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708975"/>
            <a:ext cx="8108052" cy="38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23" name="Google Shape;823;p72"/>
          <p:cNvSpPr txBox="1"/>
          <p:nvPr>
            <p:ph type="title"/>
          </p:nvPr>
        </p:nvSpPr>
        <p:spPr>
          <a:xfrm>
            <a:off x="431800" y="173800"/>
            <a:ext cx="831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Adding</a:t>
            </a:r>
            <a:r>
              <a:rPr b="1" lang="tr-TR" sz="33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a Story or Task to An Epic</a:t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33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4" name="Google Shape;824;p72"/>
          <p:cNvSpPr/>
          <p:nvPr/>
        </p:nvSpPr>
        <p:spPr>
          <a:xfrm>
            <a:off x="8004978" y="3852611"/>
            <a:ext cx="6486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2"/>
          <p:cNvSpPr/>
          <p:nvPr/>
        </p:nvSpPr>
        <p:spPr>
          <a:xfrm rot="-8217296">
            <a:off x="8690380" y="3960584"/>
            <a:ext cx="628064" cy="2897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775" y="3944950"/>
            <a:ext cx="359003" cy="4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450" y="1984639"/>
            <a:ext cx="45690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2"/>
          <p:cNvSpPr/>
          <p:nvPr/>
        </p:nvSpPr>
        <p:spPr>
          <a:xfrm>
            <a:off x="7400250" y="2501902"/>
            <a:ext cx="8256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2"/>
          <p:cNvSpPr/>
          <p:nvPr/>
        </p:nvSpPr>
        <p:spPr>
          <a:xfrm rot="-8623392">
            <a:off x="8310056" y="2587544"/>
            <a:ext cx="724539" cy="3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2125" y="4401850"/>
            <a:ext cx="456900" cy="4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36" name="Google Shape;836;p73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Bug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37" name="Google Shape;8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52600"/>
            <a:ext cx="8160323" cy="36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3"/>
          <p:cNvSpPr/>
          <p:nvPr/>
        </p:nvSpPr>
        <p:spPr>
          <a:xfrm>
            <a:off x="2135275" y="4210003"/>
            <a:ext cx="674100" cy="1839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3"/>
          <p:cNvSpPr/>
          <p:nvPr/>
        </p:nvSpPr>
        <p:spPr>
          <a:xfrm rot="-8765160">
            <a:off x="2886445" y="4266520"/>
            <a:ext cx="574785" cy="2652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type="ctrTitle"/>
          </p:nvPr>
        </p:nvSpPr>
        <p:spPr>
          <a:xfrm>
            <a:off x="1085850" y="2304725"/>
            <a:ext cx="7635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Jira Software Cloud Free </a:t>
            </a:r>
            <a:endParaRPr sz="4600">
              <a:solidFill>
                <a:srgbClr val="98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50" y="800200"/>
            <a:ext cx="4687019" cy="4038501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5" name="Google Shape;845;p7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46" name="Google Shape;846;p74"/>
          <p:cNvSpPr txBox="1"/>
          <p:nvPr>
            <p:ph type="title"/>
          </p:nvPr>
        </p:nvSpPr>
        <p:spPr>
          <a:xfrm>
            <a:off x="431800" y="173800"/>
            <a:ext cx="6142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Logging Time on Issues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47" name="Google Shape;847;p74"/>
          <p:cNvGrpSpPr/>
          <p:nvPr/>
        </p:nvGrpSpPr>
        <p:grpSpPr>
          <a:xfrm>
            <a:off x="5642525" y="661575"/>
            <a:ext cx="3121500" cy="4118400"/>
            <a:chOff x="5642525" y="661575"/>
            <a:chExt cx="3121500" cy="4118400"/>
          </a:xfrm>
        </p:grpSpPr>
        <p:pic>
          <p:nvPicPr>
            <p:cNvPr id="848" name="Google Shape;84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2044" y="728975"/>
              <a:ext cx="3038138" cy="40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74"/>
            <p:cNvSpPr/>
            <p:nvPr/>
          </p:nvSpPr>
          <p:spPr>
            <a:xfrm>
              <a:off x="5642525" y="661575"/>
              <a:ext cx="3121500" cy="4118400"/>
            </a:xfrm>
            <a:prstGeom prst="wedgeRectCallout">
              <a:avLst>
                <a:gd fmla="val -74179" name="adj1"/>
                <a:gd fmla="val 29188" name="adj2"/>
              </a:avLst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5"/>
          <p:cNvSpPr txBox="1"/>
          <p:nvPr>
            <p:ph type="ctrTitle"/>
          </p:nvPr>
        </p:nvSpPr>
        <p:spPr>
          <a:xfrm>
            <a:off x="1085850" y="2304733"/>
            <a:ext cx="4676700" cy="5340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Planning Sprints</a:t>
            </a:r>
            <a:endParaRPr sz="36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5" name="Google Shape;855;p7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61" name="Google Shape;861;p76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Starting Sprint</a:t>
            </a:r>
            <a:endParaRPr/>
          </a:p>
        </p:txBody>
      </p:sp>
      <p:pic>
        <p:nvPicPr>
          <p:cNvPr id="862" name="Google Shape;8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57" y="800100"/>
            <a:ext cx="5845443" cy="3784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76"/>
          <p:cNvGrpSpPr/>
          <p:nvPr/>
        </p:nvGrpSpPr>
        <p:grpSpPr>
          <a:xfrm>
            <a:off x="6793236" y="886573"/>
            <a:ext cx="1625390" cy="3611977"/>
            <a:chOff x="1752313" y="0"/>
            <a:chExt cx="1625390" cy="3611977"/>
          </a:xfrm>
        </p:grpSpPr>
        <p:sp>
          <p:nvSpPr>
            <p:cNvPr id="864" name="Google Shape;864;p76"/>
            <p:cNvSpPr/>
            <p:nvPr/>
          </p:nvSpPr>
          <p:spPr>
            <a:xfrm>
              <a:off x="1752313" y="0"/>
              <a:ext cx="1625390" cy="902994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6"/>
            <p:cNvSpPr txBox="1"/>
            <p:nvPr/>
          </p:nvSpPr>
          <p:spPr>
            <a:xfrm>
              <a:off x="1778761" y="26448"/>
              <a:ext cx="1572494" cy="85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tr-T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 on ‘Create Sprint’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6"/>
            <p:cNvSpPr/>
            <p:nvPr/>
          </p:nvSpPr>
          <p:spPr>
            <a:xfrm rot="5400000">
              <a:off x="2395697" y="925569"/>
              <a:ext cx="338622" cy="40634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6"/>
            <p:cNvSpPr txBox="1"/>
            <p:nvPr/>
          </p:nvSpPr>
          <p:spPr>
            <a:xfrm>
              <a:off x="2443104" y="959432"/>
              <a:ext cx="243809" cy="237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6"/>
            <p:cNvSpPr/>
            <p:nvPr/>
          </p:nvSpPr>
          <p:spPr>
            <a:xfrm>
              <a:off x="1752313" y="1354491"/>
              <a:ext cx="1625390" cy="902994"/>
            </a:xfrm>
            <a:prstGeom prst="roundRect">
              <a:avLst>
                <a:gd fmla="val 10000" name="adj"/>
              </a:avLst>
            </a:prstGeom>
            <a:solidFill>
              <a:srgbClr val="8A4F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6"/>
            <p:cNvSpPr txBox="1"/>
            <p:nvPr/>
          </p:nvSpPr>
          <p:spPr>
            <a:xfrm>
              <a:off x="1778761" y="1380939"/>
              <a:ext cx="1572494" cy="85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tr-T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Drag and Drop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6"/>
            <p:cNvSpPr/>
            <p:nvPr/>
          </p:nvSpPr>
          <p:spPr>
            <a:xfrm rot="5400000">
              <a:off x="2395697" y="2280061"/>
              <a:ext cx="338622" cy="40634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8A4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6"/>
            <p:cNvSpPr txBox="1"/>
            <p:nvPr/>
          </p:nvSpPr>
          <p:spPr>
            <a:xfrm>
              <a:off x="2443104" y="2313924"/>
              <a:ext cx="243809" cy="237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6"/>
            <p:cNvSpPr/>
            <p:nvPr/>
          </p:nvSpPr>
          <p:spPr>
            <a:xfrm>
              <a:off x="1752313" y="2708983"/>
              <a:ext cx="1625390" cy="902994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6"/>
            <p:cNvSpPr txBox="1"/>
            <p:nvPr/>
          </p:nvSpPr>
          <p:spPr>
            <a:xfrm>
              <a:off x="1778761" y="2735431"/>
              <a:ext cx="1572494" cy="85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tr-T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 on ‘Start Sprint’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79" name="Google Shape;879;p77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Starting Sprint</a:t>
            </a:r>
            <a:endParaRPr/>
          </a:p>
        </p:txBody>
      </p:sp>
      <p:pic>
        <p:nvPicPr>
          <p:cNvPr id="880" name="Google Shape;8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430" y="873642"/>
            <a:ext cx="3979570" cy="3763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77"/>
          <p:cNvGrpSpPr/>
          <p:nvPr/>
        </p:nvGrpSpPr>
        <p:grpSpPr>
          <a:xfrm>
            <a:off x="5093796" y="1119882"/>
            <a:ext cx="3555232" cy="475037"/>
            <a:chOff x="6974992" y="1394136"/>
            <a:chExt cx="596882" cy="630608"/>
          </a:xfrm>
        </p:grpSpPr>
        <p:sp>
          <p:nvSpPr>
            <p:cNvPr id="882" name="Google Shape;882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77"/>
          <p:cNvSpPr txBox="1"/>
          <p:nvPr/>
        </p:nvSpPr>
        <p:spPr>
          <a:xfrm>
            <a:off x="5135976" y="1085534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Provide a name for the sprint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85" name="Google Shape;885;p77"/>
          <p:cNvGrpSpPr/>
          <p:nvPr/>
        </p:nvGrpSpPr>
        <p:grpSpPr>
          <a:xfrm>
            <a:off x="5093802" y="1708191"/>
            <a:ext cx="3555232" cy="475037"/>
            <a:chOff x="6974992" y="1394136"/>
            <a:chExt cx="596882" cy="630608"/>
          </a:xfrm>
        </p:grpSpPr>
        <p:sp>
          <p:nvSpPr>
            <p:cNvPr id="886" name="Google Shape;886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8" name="Google Shape;888;p77"/>
          <p:cNvSpPr txBox="1"/>
          <p:nvPr/>
        </p:nvSpPr>
        <p:spPr>
          <a:xfrm>
            <a:off x="5135982" y="1673843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Set the duration of the sprint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89" name="Google Shape;889;p77"/>
          <p:cNvGrpSpPr/>
          <p:nvPr/>
        </p:nvGrpSpPr>
        <p:grpSpPr>
          <a:xfrm>
            <a:off x="5093789" y="2296500"/>
            <a:ext cx="3555232" cy="475037"/>
            <a:chOff x="6974992" y="1394136"/>
            <a:chExt cx="596882" cy="630608"/>
          </a:xfrm>
        </p:grpSpPr>
        <p:sp>
          <p:nvSpPr>
            <p:cNvPr id="890" name="Google Shape;890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77"/>
          <p:cNvSpPr txBox="1"/>
          <p:nvPr/>
        </p:nvSpPr>
        <p:spPr>
          <a:xfrm>
            <a:off x="5135970" y="2262152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Set the start date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93" name="Google Shape;893;p77"/>
          <p:cNvGrpSpPr/>
          <p:nvPr/>
        </p:nvGrpSpPr>
        <p:grpSpPr>
          <a:xfrm>
            <a:off x="5093796" y="2884809"/>
            <a:ext cx="3555232" cy="475037"/>
            <a:chOff x="6974992" y="1394136"/>
            <a:chExt cx="596882" cy="630608"/>
          </a:xfrm>
        </p:grpSpPr>
        <p:sp>
          <p:nvSpPr>
            <p:cNvPr id="894" name="Google Shape;894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77"/>
          <p:cNvSpPr txBox="1"/>
          <p:nvPr/>
        </p:nvSpPr>
        <p:spPr>
          <a:xfrm>
            <a:off x="5135976" y="2850461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See the end date auto-updated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97" name="Google Shape;897;p77"/>
          <p:cNvGrpSpPr/>
          <p:nvPr/>
        </p:nvGrpSpPr>
        <p:grpSpPr>
          <a:xfrm>
            <a:off x="5093796" y="3459283"/>
            <a:ext cx="3555232" cy="475037"/>
            <a:chOff x="6974992" y="1394136"/>
            <a:chExt cx="596882" cy="630608"/>
          </a:xfrm>
        </p:grpSpPr>
        <p:sp>
          <p:nvSpPr>
            <p:cNvPr id="898" name="Google Shape;898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77"/>
          <p:cNvSpPr txBox="1"/>
          <p:nvPr/>
        </p:nvSpPr>
        <p:spPr>
          <a:xfrm>
            <a:off x="5135976" y="3424935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Provide the sprint goal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901" name="Google Shape;901;p77"/>
          <p:cNvGrpSpPr/>
          <p:nvPr/>
        </p:nvGrpSpPr>
        <p:grpSpPr>
          <a:xfrm>
            <a:off x="5093783" y="4047592"/>
            <a:ext cx="3555232" cy="475037"/>
            <a:chOff x="6974992" y="1394136"/>
            <a:chExt cx="596882" cy="630608"/>
          </a:xfrm>
        </p:grpSpPr>
        <p:sp>
          <p:nvSpPr>
            <p:cNvPr id="902" name="Google Shape;902;p77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rgbClr val="FF9394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77"/>
          <p:cNvSpPr txBox="1"/>
          <p:nvPr/>
        </p:nvSpPr>
        <p:spPr>
          <a:xfrm>
            <a:off x="5135964" y="4013244"/>
            <a:ext cx="34708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taatliches"/>
              <a:buNone/>
            </a:pPr>
            <a:r>
              <a:rPr b="1" i="0" lang="tr-TR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Click on the Start button</a:t>
            </a:r>
            <a:endParaRPr b="1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10" name="Google Shape;910;p78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Working with Sprint</a:t>
            </a:r>
            <a:endParaRPr/>
          </a:p>
        </p:txBody>
      </p:sp>
      <p:pic>
        <p:nvPicPr>
          <p:cNvPr descr="Dialogue Box" id="911" name="Google Shape;9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700" y="666457"/>
            <a:ext cx="5135993" cy="40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3176" y="1801984"/>
            <a:ext cx="19240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18" name="Google Shape;918;p79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Completing Sprint</a:t>
            </a:r>
            <a:endParaRPr/>
          </a:p>
        </p:txBody>
      </p:sp>
      <p:pic>
        <p:nvPicPr>
          <p:cNvPr id="919" name="Google Shape;91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83" y="907367"/>
            <a:ext cx="4248417" cy="262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505" y="1845603"/>
            <a:ext cx="3101373" cy="1686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79"/>
          <p:cNvGrpSpPr/>
          <p:nvPr/>
        </p:nvGrpSpPr>
        <p:grpSpPr>
          <a:xfrm>
            <a:off x="3182523" y="3863811"/>
            <a:ext cx="3379395" cy="924053"/>
            <a:chOff x="660" y="614175"/>
            <a:chExt cx="3379395" cy="924053"/>
          </a:xfrm>
        </p:grpSpPr>
        <p:sp>
          <p:nvSpPr>
            <p:cNvPr id="922" name="Google Shape;922;p79"/>
            <p:cNvSpPr/>
            <p:nvPr/>
          </p:nvSpPr>
          <p:spPr>
            <a:xfrm>
              <a:off x="660" y="614175"/>
              <a:ext cx="1408081" cy="924053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9"/>
            <p:cNvSpPr txBox="1"/>
            <p:nvPr/>
          </p:nvSpPr>
          <p:spPr>
            <a:xfrm>
              <a:off x="27725" y="641240"/>
              <a:ext cx="1353951" cy="86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tr-T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 on ‘Complete Sprint’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9"/>
            <p:cNvSpPr/>
            <p:nvPr/>
          </p:nvSpPr>
          <p:spPr>
            <a:xfrm>
              <a:off x="1549549" y="901600"/>
              <a:ext cx="298513" cy="34920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9"/>
            <p:cNvSpPr txBox="1"/>
            <p:nvPr/>
          </p:nvSpPr>
          <p:spPr>
            <a:xfrm>
              <a:off x="1549549" y="971441"/>
              <a:ext cx="208959" cy="209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9"/>
            <p:cNvSpPr/>
            <p:nvPr/>
          </p:nvSpPr>
          <p:spPr>
            <a:xfrm>
              <a:off x="1971974" y="614175"/>
              <a:ext cx="1408081" cy="924053"/>
            </a:xfrm>
            <a:prstGeom prst="roundRect">
              <a:avLst>
                <a:gd fmla="val 10000" name="adj"/>
              </a:avLst>
            </a:prstGeom>
            <a:solidFill>
              <a:srgbClr val="8A4F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9"/>
            <p:cNvSpPr txBox="1"/>
            <p:nvPr/>
          </p:nvSpPr>
          <p:spPr>
            <a:xfrm>
              <a:off x="1999039" y="641240"/>
              <a:ext cx="1353951" cy="86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tr-T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 on ‘Complete’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0"/>
          <p:cNvSpPr txBox="1"/>
          <p:nvPr>
            <p:ph type="ctrTitle"/>
          </p:nvPr>
        </p:nvSpPr>
        <p:spPr>
          <a:xfrm>
            <a:off x="1085850" y="2304733"/>
            <a:ext cx="4676700" cy="5340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Reports in Jira</a:t>
            </a:r>
            <a:endParaRPr sz="36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33" name="Google Shape;933;p8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39" name="Google Shape;939;p81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Agile Reports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40" name="Google Shape;94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880" y="899214"/>
            <a:ext cx="8152239" cy="369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46" name="Google Shape;946;p82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Burndown Chart</a:t>
            </a:r>
            <a:endParaRPr/>
          </a:p>
        </p:txBody>
      </p:sp>
      <p:sp>
        <p:nvSpPr>
          <p:cNvPr id="947" name="Google Shape;947;p82"/>
          <p:cNvSpPr txBox="1"/>
          <p:nvPr/>
        </p:nvSpPr>
        <p:spPr>
          <a:xfrm>
            <a:off x="-9850" y="772525"/>
            <a:ext cx="30837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Actual and estimated work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Track sprint progress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Identify problems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Past and present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Likelihood achieving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 goal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8" name="Google Shape;94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192" y="875712"/>
            <a:ext cx="5907014" cy="375643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2"/>
          <p:cNvSpPr/>
          <p:nvPr/>
        </p:nvSpPr>
        <p:spPr>
          <a:xfrm>
            <a:off x="7110275" y="2297850"/>
            <a:ext cx="1451400" cy="547800"/>
          </a:xfrm>
          <a:prstGeom prst="wedgeRoundRectCallout">
            <a:avLst>
              <a:gd fmla="val -39917" name="adj1"/>
              <a:gd fmla="val 141119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Estimated Burndown Line</a:t>
            </a:r>
            <a:endParaRPr/>
          </a:p>
        </p:txBody>
      </p:sp>
      <p:sp>
        <p:nvSpPr>
          <p:cNvPr id="950" name="Google Shape;950;p82"/>
          <p:cNvSpPr/>
          <p:nvPr/>
        </p:nvSpPr>
        <p:spPr>
          <a:xfrm>
            <a:off x="5028625" y="4413575"/>
            <a:ext cx="713100" cy="3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Time</a:t>
            </a:r>
            <a:endParaRPr/>
          </a:p>
        </p:txBody>
      </p:sp>
      <p:sp>
        <p:nvSpPr>
          <p:cNvPr id="951" name="Google Shape;951;p82"/>
          <p:cNvSpPr/>
          <p:nvPr/>
        </p:nvSpPr>
        <p:spPr>
          <a:xfrm rot="-5400000">
            <a:off x="2895700" y="3386200"/>
            <a:ext cx="713100" cy="3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Work</a:t>
            </a:r>
            <a:endParaRPr/>
          </a:p>
        </p:txBody>
      </p:sp>
      <p:sp>
        <p:nvSpPr>
          <p:cNvPr id="952" name="Google Shape;952;p82"/>
          <p:cNvSpPr/>
          <p:nvPr/>
        </p:nvSpPr>
        <p:spPr>
          <a:xfrm>
            <a:off x="3846300" y="3342125"/>
            <a:ext cx="1451400" cy="547800"/>
          </a:xfrm>
          <a:prstGeom prst="wedgeRoundRectCallout">
            <a:avLst>
              <a:gd fmla="val 70160" name="adj1"/>
              <a:gd fmla="val -119350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Actual Burndown Line</a:t>
            </a:r>
            <a:endParaRPr/>
          </a:p>
        </p:txBody>
      </p:sp>
      <p:sp>
        <p:nvSpPr>
          <p:cNvPr id="953" name="Google Shape;953;p82"/>
          <p:cNvSpPr/>
          <p:nvPr/>
        </p:nvSpPr>
        <p:spPr>
          <a:xfrm>
            <a:off x="6376300" y="4515425"/>
            <a:ext cx="1451400" cy="547800"/>
          </a:xfrm>
          <a:prstGeom prst="wedgeRoundRectCallout">
            <a:avLst>
              <a:gd fmla="val -43387" name="adj1"/>
              <a:gd fmla="val -141416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Nonworking Days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59" name="Google Shape;959;p83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Velocity Chart</a:t>
            </a:r>
            <a:endParaRPr/>
          </a:p>
        </p:txBody>
      </p:sp>
      <p:sp>
        <p:nvSpPr>
          <p:cNvPr id="960" name="Google Shape;960;p83"/>
          <p:cNvSpPr txBox="1"/>
          <p:nvPr/>
        </p:nvSpPr>
        <p:spPr>
          <a:xfrm>
            <a:off x="108225" y="844625"/>
            <a:ext cx="36234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Shows estimates versus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actual work completed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Helps predict future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Identify trends in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commitments &amp; delivery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Montserrat Light"/>
              <a:buChar char="▸"/>
            </a:pP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Useful for sprint planning </a:t>
            </a:r>
            <a:b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tr-TR" sz="1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determine scope</a:t>
            </a:r>
            <a:endParaRPr sz="1600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61" name="Google Shape;9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75" y="672250"/>
            <a:ext cx="5364175" cy="42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3"/>
          <p:cNvSpPr/>
          <p:nvPr/>
        </p:nvSpPr>
        <p:spPr>
          <a:xfrm>
            <a:off x="4194200" y="844625"/>
            <a:ext cx="1600200" cy="547800"/>
          </a:xfrm>
          <a:prstGeom prst="wedgeRoundRectCallout">
            <a:avLst>
              <a:gd fmla="val -45773" name="adj1"/>
              <a:gd fmla="val 186026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Total Estimated Work</a:t>
            </a:r>
            <a:endParaRPr/>
          </a:p>
        </p:txBody>
      </p:sp>
      <p:sp>
        <p:nvSpPr>
          <p:cNvPr id="963" name="Google Shape;963;p83"/>
          <p:cNvSpPr/>
          <p:nvPr/>
        </p:nvSpPr>
        <p:spPr>
          <a:xfrm>
            <a:off x="4831200" y="1889675"/>
            <a:ext cx="1600200" cy="547800"/>
          </a:xfrm>
          <a:prstGeom prst="wedgeRoundRectCallout">
            <a:avLst>
              <a:gd fmla="val -73753" name="adj1"/>
              <a:gd fmla="val 170623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Total Completed Work</a:t>
            </a:r>
            <a:endParaRPr/>
          </a:p>
        </p:txBody>
      </p:sp>
      <p:sp>
        <p:nvSpPr>
          <p:cNvPr id="964" name="Google Shape;964;p83"/>
          <p:cNvSpPr/>
          <p:nvPr/>
        </p:nvSpPr>
        <p:spPr>
          <a:xfrm>
            <a:off x="3592425" y="3922925"/>
            <a:ext cx="1794000" cy="960900"/>
          </a:xfrm>
          <a:prstGeom prst="roundRect">
            <a:avLst>
              <a:gd fmla="val 7076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25" y="696621"/>
            <a:ext cx="7837302" cy="375025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37" name="Google Shape;437;p30"/>
          <p:cNvSpPr txBox="1"/>
          <p:nvPr>
            <p:ph type="title"/>
          </p:nvPr>
        </p:nvSpPr>
        <p:spPr>
          <a:xfrm>
            <a:off x="431800" y="173800"/>
            <a:ext cx="755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Jira Software Cloud</a:t>
            </a: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1719598" y="1591425"/>
            <a:ext cx="1009500" cy="468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2440300" y="800200"/>
            <a:ext cx="934200" cy="366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70" name="Google Shape;970;p84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Adding 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Reports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71" name="Google Shape;9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8344228" cy="37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4"/>
          <p:cNvSpPr/>
          <p:nvPr/>
        </p:nvSpPr>
        <p:spPr>
          <a:xfrm>
            <a:off x="152400" y="3815549"/>
            <a:ext cx="10614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4"/>
          <p:cNvSpPr/>
          <p:nvPr/>
        </p:nvSpPr>
        <p:spPr>
          <a:xfrm rot="-9017675">
            <a:off x="1355566" y="3868853"/>
            <a:ext cx="864510" cy="3991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85"/>
          <p:cNvPicPr preferRelativeResize="0"/>
          <p:nvPr/>
        </p:nvPicPr>
        <p:blipFill rotWithShape="1">
          <a:blip r:embed="rId3">
            <a:alphaModFix/>
          </a:blip>
          <a:srcRect b="0" l="0" r="0" t="6032"/>
          <a:stretch/>
        </p:blipFill>
        <p:spPr>
          <a:xfrm>
            <a:off x="431800" y="1031725"/>
            <a:ext cx="8100275" cy="36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80" name="Google Shape;980;p85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Adding  Reports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1" name="Google Shape;981;p85"/>
          <p:cNvSpPr/>
          <p:nvPr/>
        </p:nvSpPr>
        <p:spPr>
          <a:xfrm>
            <a:off x="304800" y="3571439"/>
            <a:ext cx="10614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85"/>
          <p:cNvSpPr/>
          <p:nvPr/>
        </p:nvSpPr>
        <p:spPr>
          <a:xfrm rot="-9017675">
            <a:off x="1507966" y="3624743"/>
            <a:ext cx="864510" cy="3991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3" name="Google Shape;9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00" y="3952250"/>
            <a:ext cx="45690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5"/>
          <p:cNvSpPr/>
          <p:nvPr/>
        </p:nvSpPr>
        <p:spPr>
          <a:xfrm>
            <a:off x="7194150" y="2733749"/>
            <a:ext cx="744000" cy="2457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5"/>
          <p:cNvSpPr/>
          <p:nvPr/>
        </p:nvSpPr>
        <p:spPr>
          <a:xfrm rot="-8450977">
            <a:off x="8001265" y="2830018"/>
            <a:ext cx="678537" cy="3132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8150" y="2090864"/>
            <a:ext cx="456900" cy="4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6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6"/>
          <p:cNvSpPr txBox="1"/>
          <p:nvPr/>
        </p:nvSpPr>
        <p:spPr>
          <a:xfrm>
            <a:off x="664725" y="2056150"/>
            <a:ext cx="5268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100">
                <a:solidFill>
                  <a:srgbClr val="4A86E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many story points left to cover in the sprint?</a:t>
            </a:r>
            <a:endParaRPr sz="3100">
              <a:solidFill>
                <a:srgbClr val="4A86E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93" name="Google Shape;9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25" y="1527849"/>
            <a:ext cx="2291000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6"/>
          <p:cNvPicPr preferRelativeResize="0"/>
          <p:nvPr/>
        </p:nvPicPr>
        <p:blipFill rotWithShape="1">
          <a:blip r:embed="rId4">
            <a:alphaModFix/>
          </a:blip>
          <a:srcRect b="0" l="0" r="86824" t="0"/>
          <a:stretch/>
        </p:blipFill>
        <p:spPr>
          <a:xfrm>
            <a:off x="6475562" y="2038938"/>
            <a:ext cx="1206500" cy="1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900" y="367650"/>
            <a:ext cx="1954550" cy="19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86"/>
          <p:cNvSpPr txBox="1"/>
          <p:nvPr/>
        </p:nvSpPr>
        <p:spPr>
          <a:xfrm>
            <a:off x="4336050" y="483025"/>
            <a:ext cx="428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Which report is an answer to this question?</a:t>
            </a:r>
            <a:endParaRPr sz="2400">
              <a:solidFill>
                <a:srgbClr val="FF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97" name="Google Shape;997;p8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6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7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8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8" y="532663"/>
            <a:ext cx="7953725" cy="40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88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010" name="Google Shape;1010;p88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88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88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88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88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88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88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88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88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88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88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88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88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88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88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88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88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88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88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88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88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88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88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88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88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88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88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88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88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88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88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88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88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88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88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88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88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88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88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88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88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88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8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8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88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88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88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88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88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88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88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88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88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88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88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88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88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8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068" name="Google Shape;1068;p8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069" name="Google Shape;1069;p8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8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8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2" name="Google Shape;1072;p8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073" name="Google Shape;1073;p8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8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75" name="Google Shape;1075;p8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8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8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8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8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8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8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8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8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8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8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8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8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8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8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8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8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8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8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8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8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8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8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8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8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8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8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8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8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8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8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8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8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8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8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8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8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8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8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8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8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8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8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8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8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8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8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8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8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8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8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8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8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8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8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8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8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8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8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8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8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8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8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8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9" name="Google Shape;1139;p8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140" name="Google Shape;1140;p8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141" name="Google Shape;1141;p8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8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3" name="Google Shape;1143;p8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4" name="Google Shape;1144;p8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8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6" name="Google Shape;1146;p8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8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8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9" name="Google Shape;1149;p88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8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88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88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88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8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" name="Google Shape;1155;p88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tr-TR" sz="7200" u="none" cap="none" strike="noStrike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THANKS!</a:t>
            </a:r>
            <a:endParaRPr b="0" i="0" sz="7200" u="none" cap="none" strike="noStrike"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156" name="Google Shape;1156;p88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tr-TR" sz="3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at: 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</a:pPr>
            <a:r>
              <a:rPr lang="tr-TR"/>
              <a:t>@volkan -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</a:pPr>
            <a:r>
              <a:rPr lang="tr-TR"/>
              <a:t>volkan@clarusway.com</a:t>
            </a:r>
            <a:endParaRPr/>
          </a:p>
        </p:txBody>
      </p:sp>
      <p:pic>
        <p:nvPicPr>
          <p:cNvPr id="1157" name="Google Shape;115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47" y="623245"/>
            <a:ext cx="2361997" cy="2583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50" y="735225"/>
            <a:ext cx="7945549" cy="3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46" name="Google Shape;446;p31"/>
          <p:cNvSpPr txBox="1"/>
          <p:nvPr>
            <p:ph type="title"/>
          </p:nvPr>
        </p:nvSpPr>
        <p:spPr>
          <a:xfrm>
            <a:off x="431800" y="173800"/>
            <a:ext cx="755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Jira Software Cloud</a:t>
            </a: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2285998" y="3045700"/>
            <a:ext cx="1009500" cy="468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/>
          <p:nvPr/>
        </p:nvSpPr>
        <p:spPr>
          <a:xfrm rot="-1068340">
            <a:off x="1875604" y="1238761"/>
            <a:ext cx="751497" cy="54770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3688900" y="739308"/>
            <a:ext cx="663000" cy="2562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0" y="787975"/>
            <a:ext cx="7557898" cy="4024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56" name="Google Shape;456;p32"/>
          <p:cNvSpPr txBox="1"/>
          <p:nvPr>
            <p:ph type="title"/>
          </p:nvPr>
        </p:nvSpPr>
        <p:spPr>
          <a:xfrm>
            <a:off x="431800" y="173800"/>
            <a:ext cx="755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Jira Software Cloud</a:t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4735302" y="2877300"/>
            <a:ext cx="2337000" cy="4686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rot="-1068340">
            <a:off x="4508579" y="3764886"/>
            <a:ext cx="751497" cy="54770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5510550" y="3663158"/>
            <a:ext cx="663000" cy="256200"/>
          </a:xfrm>
          <a:prstGeom prst="rect">
            <a:avLst/>
          </a:prstGeom>
          <a:noFill/>
          <a:ln cap="flat" cmpd="sng" w="762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"/>
          <p:cNvSpPr txBox="1"/>
          <p:nvPr>
            <p:ph type="title"/>
          </p:nvPr>
        </p:nvSpPr>
        <p:spPr>
          <a:xfrm>
            <a:off x="431800" y="173800"/>
            <a:ext cx="8178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Setting up Jira Software Cloud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65" name="Google Shape;4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126" y="952600"/>
            <a:ext cx="7042201" cy="37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3"/>
          <p:cNvSpPr/>
          <p:nvPr/>
        </p:nvSpPr>
        <p:spPr>
          <a:xfrm>
            <a:off x="6881975" y="3523648"/>
            <a:ext cx="508800" cy="272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